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handoutMasterIdLst>
    <p:handoutMasterId r:id="rId23"/>
  </p:handoutMasterIdLst>
  <p:sldIdLst>
    <p:sldId id="262" r:id="rId2"/>
    <p:sldId id="275" r:id="rId3"/>
    <p:sldId id="293" r:id="rId4"/>
    <p:sldId id="294" r:id="rId5"/>
    <p:sldId id="264" r:id="rId6"/>
    <p:sldId id="283" r:id="rId7"/>
    <p:sldId id="285" r:id="rId8"/>
    <p:sldId id="295" r:id="rId9"/>
    <p:sldId id="288" r:id="rId10"/>
    <p:sldId id="292" r:id="rId11"/>
    <p:sldId id="289" r:id="rId12"/>
    <p:sldId id="290" r:id="rId13"/>
    <p:sldId id="296" r:id="rId14"/>
    <p:sldId id="297" r:id="rId15"/>
    <p:sldId id="298" r:id="rId16"/>
    <p:sldId id="287" r:id="rId17"/>
    <p:sldId id="299" r:id="rId18"/>
    <p:sldId id="286" r:id="rId19"/>
    <p:sldId id="291" r:id="rId20"/>
    <p:sldId id="282" r:id="rId21"/>
  </p:sldIdLst>
  <p:sldSz cx="9144000" cy="6858000" type="screen4x3"/>
  <p:notesSz cx="10579100" cy="15252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4804" userDrawn="1">
          <p15:clr>
            <a:srgbClr val="A4A3A4"/>
          </p15:clr>
        </p15:guide>
        <p15:guide id="2" pos="333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autoAdjust="0"/>
    <p:restoredTop sz="94687" autoAdjust="0"/>
  </p:normalViewPr>
  <p:slideViewPr>
    <p:cSldViewPr>
      <p:cViewPr varScale="1">
        <p:scale>
          <a:sx n="83" d="100"/>
          <a:sy n="83" d="100"/>
        </p:scale>
        <p:origin x="145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22" d="100"/>
          <a:sy n="22" d="100"/>
        </p:scale>
        <p:origin x="2238" y="72"/>
      </p:cViewPr>
      <p:guideLst>
        <p:guide orient="horz" pos="4804"/>
        <p:guide pos="33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584701" cy="765174"/>
          </a:xfrm>
          <a:prstGeom prst="rect">
            <a:avLst/>
          </a:prstGeom>
        </p:spPr>
        <p:txBody>
          <a:bodyPr vert="horz" lIns="91424" tIns="45711" rIns="91424" bIns="45711" rtlCol="0"/>
          <a:lstStyle>
            <a:lvl1pPr algn="l">
              <a:defRPr sz="1300"/>
            </a:lvl1pPr>
          </a:lstStyle>
          <a:p>
            <a:endParaRPr lang="en-US"/>
          </a:p>
        </p:txBody>
      </p:sp>
      <p:sp>
        <p:nvSpPr>
          <p:cNvPr id="3" name="Date Placeholder 2"/>
          <p:cNvSpPr>
            <a:spLocks noGrp="1"/>
          </p:cNvSpPr>
          <p:nvPr>
            <p:ph type="dt" sz="quarter" idx="1"/>
          </p:nvPr>
        </p:nvSpPr>
        <p:spPr>
          <a:xfrm>
            <a:off x="5992814" y="0"/>
            <a:ext cx="4583111" cy="765174"/>
          </a:xfrm>
          <a:prstGeom prst="rect">
            <a:avLst/>
          </a:prstGeom>
        </p:spPr>
        <p:txBody>
          <a:bodyPr vert="horz" lIns="91424" tIns="45711" rIns="91424" bIns="45711" rtlCol="0"/>
          <a:lstStyle>
            <a:lvl1pPr algn="r">
              <a:defRPr sz="1300"/>
            </a:lvl1pPr>
          </a:lstStyle>
          <a:p>
            <a:fld id="{A323EE60-935D-499D-A016-BE5913152422}" type="datetimeFigureOut">
              <a:rPr lang="en-US" smtClean="0"/>
              <a:t>7/16/2018</a:t>
            </a:fld>
            <a:endParaRPr lang="en-US"/>
          </a:p>
        </p:txBody>
      </p:sp>
      <p:sp>
        <p:nvSpPr>
          <p:cNvPr id="4" name="Footer Placeholder 3"/>
          <p:cNvSpPr>
            <a:spLocks noGrp="1"/>
          </p:cNvSpPr>
          <p:nvPr>
            <p:ph type="ftr" sz="quarter" idx="2"/>
          </p:nvPr>
        </p:nvSpPr>
        <p:spPr>
          <a:xfrm>
            <a:off x="1" y="14487526"/>
            <a:ext cx="4584701" cy="765174"/>
          </a:xfrm>
          <a:prstGeom prst="rect">
            <a:avLst/>
          </a:prstGeom>
        </p:spPr>
        <p:txBody>
          <a:bodyPr vert="horz" lIns="91424" tIns="45711" rIns="91424" bIns="45711" rtlCol="0" anchor="b"/>
          <a:lstStyle>
            <a:lvl1pPr algn="l">
              <a:defRPr sz="1300"/>
            </a:lvl1pPr>
          </a:lstStyle>
          <a:p>
            <a:r>
              <a:rPr lang="en-US"/>
              <a:t>June 27, 2018</a:t>
            </a:r>
          </a:p>
        </p:txBody>
      </p:sp>
      <p:sp>
        <p:nvSpPr>
          <p:cNvPr id="5" name="Slide Number Placeholder 4"/>
          <p:cNvSpPr>
            <a:spLocks noGrp="1"/>
          </p:cNvSpPr>
          <p:nvPr>
            <p:ph type="sldNum" sz="quarter" idx="3"/>
          </p:nvPr>
        </p:nvSpPr>
        <p:spPr>
          <a:xfrm>
            <a:off x="5992814" y="14487526"/>
            <a:ext cx="4583111" cy="765174"/>
          </a:xfrm>
          <a:prstGeom prst="rect">
            <a:avLst/>
          </a:prstGeom>
        </p:spPr>
        <p:txBody>
          <a:bodyPr vert="horz" lIns="91424" tIns="45711" rIns="91424" bIns="45711" rtlCol="0" anchor="b"/>
          <a:lstStyle>
            <a:lvl1pPr algn="r">
              <a:defRPr sz="1300"/>
            </a:lvl1pPr>
          </a:lstStyle>
          <a:p>
            <a:fld id="{8558CF60-C787-458B-8255-3A4E4C2B8535}" type="slidenum">
              <a:rPr lang="en-US" smtClean="0"/>
              <a:t>‹#›</a:t>
            </a:fld>
            <a:endParaRPr lang="en-US"/>
          </a:p>
        </p:txBody>
      </p:sp>
    </p:spTree>
    <p:extLst>
      <p:ext uri="{BB962C8B-B14F-4D97-AF65-F5344CB8AC3E}">
        <p14:creationId xmlns:p14="http://schemas.microsoft.com/office/powerpoint/2010/main" val="338247982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584276" cy="762635"/>
          </a:xfrm>
          <a:prstGeom prst="rect">
            <a:avLst/>
          </a:prstGeom>
        </p:spPr>
        <p:txBody>
          <a:bodyPr vert="horz" lIns="147555" tIns="73777" rIns="147555" bIns="73777" rtlCol="0"/>
          <a:lstStyle>
            <a:lvl1pPr algn="l">
              <a:defRPr sz="1900"/>
            </a:lvl1pPr>
          </a:lstStyle>
          <a:p>
            <a:endParaRPr lang="en-US"/>
          </a:p>
        </p:txBody>
      </p:sp>
      <p:sp>
        <p:nvSpPr>
          <p:cNvPr id="3" name="Date Placeholder 2"/>
          <p:cNvSpPr>
            <a:spLocks noGrp="1"/>
          </p:cNvSpPr>
          <p:nvPr>
            <p:ph type="dt" idx="1"/>
          </p:nvPr>
        </p:nvSpPr>
        <p:spPr>
          <a:xfrm>
            <a:off x="5992376" y="0"/>
            <a:ext cx="4584276" cy="762635"/>
          </a:xfrm>
          <a:prstGeom prst="rect">
            <a:avLst/>
          </a:prstGeom>
        </p:spPr>
        <p:txBody>
          <a:bodyPr vert="horz" lIns="147555" tIns="73777" rIns="147555" bIns="73777" rtlCol="0"/>
          <a:lstStyle>
            <a:lvl1pPr algn="r">
              <a:defRPr sz="1900"/>
            </a:lvl1pPr>
          </a:lstStyle>
          <a:p>
            <a:fld id="{80A8EB5B-70A6-4EDC-A0D1-447E7CD55932}" type="datetimeFigureOut">
              <a:rPr lang="en-US" smtClean="0"/>
              <a:pPr/>
              <a:t>7/16/2018</a:t>
            </a:fld>
            <a:endParaRPr lang="en-US"/>
          </a:p>
        </p:txBody>
      </p:sp>
      <p:sp>
        <p:nvSpPr>
          <p:cNvPr id="4" name="Slide Image Placeholder 3"/>
          <p:cNvSpPr>
            <a:spLocks noGrp="1" noRot="1" noChangeAspect="1"/>
          </p:cNvSpPr>
          <p:nvPr>
            <p:ph type="sldImg" idx="2"/>
          </p:nvPr>
        </p:nvSpPr>
        <p:spPr>
          <a:xfrm>
            <a:off x="1479550" y="1144588"/>
            <a:ext cx="7620000" cy="5716587"/>
          </a:xfrm>
          <a:prstGeom prst="rect">
            <a:avLst/>
          </a:prstGeom>
          <a:noFill/>
          <a:ln w="12700">
            <a:solidFill>
              <a:prstClr val="black"/>
            </a:solidFill>
          </a:ln>
        </p:spPr>
        <p:txBody>
          <a:bodyPr vert="horz" lIns="147555" tIns="73777" rIns="147555" bIns="73777" rtlCol="0" anchor="ctr"/>
          <a:lstStyle/>
          <a:p>
            <a:endParaRPr lang="en-US"/>
          </a:p>
        </p:txBody>
      </p:sp>
      <p:sp>
        <p:nvSpPr>
          <p:cNvPr id="5" name="Notes Placeholder 4"/>
          <p:cNvSpPr>
            <a:spLocks noGrp="1"/>
          </p:cNvSpPr>
          <p:nvPr>
            <p:ph type="body" sz="quarter" idx="3"/>
          </p:nvPr>
        </p:nvSpPr>
        <p:spPr>
          <a:xfrm>
            <a:off x="1057911" y="7245035"/>
            <a:ext cx="8463280" cy="6863715"/>
          </a:xfrm>
          <a:prstGeom prst="rect">
            <a:avLst/>
          </a:prstGeom>
        </p:spPr>
        <p:txBody>
          <a:bodyPr vert="horz" lIns="147555" tIns="73777" rIns="147555" bIns="7377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14487416"/>
            <a:ext cx="4584276" cy="762635"/>
          </a:xfrm>
          <a:prstGeom prst="rect">
            <a:avLst/>
          </a:prstGeom>
        </p:spPr>
        <p:txBody>
          <a:bodyPr vert="horz" lIns="147555" tIns="73777" rIns="147555" bIns="73777" rtlCol="0" anchor="b"/>
          <a:lstStyle>
            <a:lvl1pPr algn="l">
              <a:defRPr sz="1900"/>
            </a:lvl1pPr>
          </a:lstStyle>
          <a:p>
            <a:r>
              <a:rPr lang="en-US"/>
              <a:t>June 27, 2018</a:t>
            </a:r>
          </a:p>
        </p:txBody>
      </p:sp>
      <p:sp>
        <p:nvSpPr>
          <p:cNvPr id="7" name="Slide Number Placeholder 6"/>
          <p:cNvSpPr>
            <a:spLocks noGrp="1"/>
          </p:cNvSpPr>
          <p:nvPr>
            <p:ph type="sldNum" sz="quarter" idx="5"/>
          </p:nvPr>
        </p:nvSpPr>
        <p:spPr>
          <a:xfrm>
            <a:off x="5992376" y="14487416"/>
            <a:ext cx="4584276" cy="762635"/>
          </a:xfrm>
          <a:prstGeom prst="rect">
            <a:avLst/>
          </a:prstGeom>
        </p:spPr>
        <p:txBody>
          <a:bodyPr vert="horz" lIns="147555" tIns="73777" rIns="147555" bIns="73777" rtlCol="0" anchor="b"/>
          <a:lstStyle>
            <a:lvl1pPr algn="r">
              <a:defRPr sz="1900"/>
            </a:lvl1pPr>
          </a:lstStyle>
          <a:p>
            <a:fld id="{CDFB63A7-3605-47F0-9C55-2A8D86467765}" type="slidenum">
              <a:rPr lang="en-US" smtClean="0"/>
              <a:pPr/>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FB63A7-3605-47F0-9C55-2A8D86467765}" type="slidenum">
              <a:rPr lang="en-US" smtClean="0"/>
              <a:pPr/>
              <a:t>1</a:t>
            </a:fld>
            <a:endParaRPr lang="en-US"/>
          </a:p>
        </p:txBody>
      </p:sp>
      <p:sp>
        <p:nvSpPr>
          <p:cNvPr id="5" name="Footer Placeholder 4"/>
          <p:cNvSpPr>
            <a:spLocks noGrp="1"/>
          </p:cNvSpPr>
          <p:nvPr>
            <p:ph type="ftr" sz="quarter" idx="11"/>
          </p:nvPr>
        </p:nvSpPr>
        <p:spPr/>
        <p:txBody>
          <a:bodyPr/>
          <a:lstStyle/>
          <a:p>
            <a:r>
              <a:rPr lang="en-US"/>
              <a:t>June 27, 2018</a:t>
            </a:r>
          </a:p>
        </p:txBody>
      </p:sp>
    </p:spTree>
    <p:extLst>
      <p:ext uri="{BB962C8B-B14F-4D97-AF65-F5344CB8AC3E}">
        <p14:creationId xmlns:p14="http://schemas.microsoft.com/office/powerpoint/2010/main" val="3954872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VLCT Model Access Policy references the </a:t>
            </a:r>
            <a:r>
              <a:rPr lang="en-US" dirty="0" err="1"/>
              <a:t>Vtrans</a:t>
            </a:r>
            <a:r>
              <a:rPr lang="en-US" dirty="0"/>
              <a:t> Standards A-76 for development roads and B-71 Standards</a:t>
            </a:r>
            <a:r>
              <a:rPr lang="en-US" baseline="0" dirty="0"/>
              <a:t> for residential and commercial drives.</a:t>
            </a:r>
            <a:endParaRPr lang="en-US" dirty="0"/>
          </a:p>
        </p:txBody>
      </p:sp>
      <p:sp>
        <p:nvSpPr>
          <p:cNvPr id="4" name="Slide Number Placeholder 3"/>
          <p:cNvSpPr>
            <a:spLocks noGrp="1"/>
          </p:cNvSpPr>
          <p:nvPr>
            <p:ph type="sldNum" sz="quarter" idx="10"/>
          </p:nvPr>
        </p:nvSpPr>
        <p:spPr/>
        <p:txBody>
          <a:bodyPr/>
          <a:lstStyle/>
          <a:p>
            <a:fld id="{CDFB63A7-3605-47F0-9C55-2A8D86467765}" type="slidenum">
              <a:rPr lang="en-US" smtClean="0"/>
              <a:pPr/>
              <a:t>10</a:t>
            </a:fld>
            <a:endParaRPr lang="en-US"/>
          </a:p>
        </p:txBody>
      </p:sp>
      <p:sp>
        <p:nvSpPr>
          <p:cNvPr id="5" name="Footer Placeholder 4"/>
          <p:cNvSpPr>
            <a:spLocks noGrp="1"/>
          </p:cNvSpPr>
          <p:nvPr>
            <p:ph type="ftr" sz="quarter" idx="11"/>
          </p:nvPr>
        </p:nvSpPr>
        <p:spPr/>
        <p:txBody>
          <a:bodyPr/>
          <a:lstStyle/>
          <a:p>
            <a:r>
              <a:rPr lang="en-US"/>
              <a:t>June 27, 2018</a:t>
            </a:r>
          </a:p>
        </p:txBody>
      </p:sp>
    </p:spTree>
    <p:extLst>
      <p:ext uri="{BB962C8B-B14F-4D97-AF65-F5344CB8AC3E}">
        <p14:creationId xmlns:p14="http://schemas.microsoft.com/office/powerpoint/2010/main" val="2484851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Sample </a:t>
            </a:r>
            <a:r>
              <a:rPr lang="en-US" dirty="0" err="1"/>
              <a:t>Stormwater</a:t>
            </a:r>
            <a:r>
              <a:rPr lang="en-US" dirty="0"/>
              <a:t> Drainage</a:t>
            </a:r>
            <a:r>
              <a:rPr lang="en-US" baseline="0" dirty="0"/>
              <a:t> Management Standards for Town Highway Access Policies are organized by the following topics . . . With the purpose of helping towns accomplish the erosion control requirements imposed by the MRGP by addressing drainage into the public ROW.</a:t>
            </a:r>
          </a:p>
          <a:p>
            <a:endParaRPr lang="en-US" dirty="0"/>
          </a:p>
        </p:txBody>
      </p:sp>
      <p:sp>
        <p:nvSpPr>
          <p:cNvPr id="4" name="Slide Number Placeholder 3"/>
          <p:cNvSpPr>
            <a:spLocks noGrp="1"/>
          </p:cNvSpPr>
          <p:nvPr>
            <p:ph type="sldNum" sz="quarter" idx="10"/>
          </p:nvPr>
        </p:nvSpPr>
        <p:spPr/>
        <p:txBody>
          <a:bodyPr/>
          <a:lstStyle/>
          <a:p>
            <a:fld id="{CDFB63A7-3605-47F0-9C55-2A8D86467765}" type="slidenum">
              <a:rPr lang="en-US" smtClean="0"/>
              <a:pPr/>
              <a:t>11</a:t>
            </a:fld>
            <a:endParaRPr lang="en-US"/>
          </a:p>
        </p:txBody>
      </p:sp>
      <p:sp>
        <p:nvSpPr>
          <p:cNvPr id="5" name="Footer Placeholder 4"/>
          <p:cNvSpPr>
            <a:spLocks noGrp="1"/>
          </p:cNvSpPr>
          <p:nvPr>
            <p:ph type="ftr" sz="quarter" idx="11"/>
          </p:nvPr>
        </p:nvSpPr>
        <p:spPr/>
        <p:txBody>
          <a:bodyPr/>
          <a:lstStyle/>
          <a:p>
            <a:r>
              <a:rPr lang="en-US"/>
              <a:t>June 27, 2018</a:t>
            </a:r>
          </a:p>
        </p:txBody>
      </p:sp>
    </p:spTree>
    <p:extLst>
      <p:ext uri="{BB962C8B-B14F-4D97-AF65-F5344CB8AC3E}">
        <p14:creationId xmlns:p14="http://schemas.microsoft.com/office/powerpoint/2010/main" val="3662676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sample drainage</a:t>
            </a:r>
            <a:r>
              <a:rPr lang="en-US" baseline="0" dirty="0"/>
              <a:t> management standards were developed from information provided by state agencies and the Vermont Local Roads Program before it became part of </a:t>
            </a:r>
            <a:r>
              <a:rPr lang="en-US" baseline="0" dirty="0" err="1"/>
              <a:t>Vtrans</a:t>
            </a:r>
            <a:r>
              <a:rPr lang="en-US" baseline="0" dirty="0"/>
              <a:t>.</a:t>
            </a:r>
            <a:endParaRPr lang="en-US" dirty="0"/>
          </a:p>
        </p:txBody>
      </p:sp>
      <p:sp>
        <p:nvSpPr>
          <p:cNvPr id="4" name="Slide Number Placeholder 3"/>
          <p:cNvSpPr>
            <a:spLocks noGrp="1"/>
          </p:cNvSpPr>
          <p:nvPr>
            <p:ph type="sldNum" sz="quarter" idx="10"/>
          </p:nvPr>
        </p:nvSpPr>
        <p:spPr/>
        <p:txBody>
          <a:bodyPr/>
          <a:lstStyle/>
          <a:p>
            <a:fld id="{CDFB63A7-3605-47F0-9C55-2A8D86467765}" type="slidenum">
              <a:rPr lang="en-US" smtClean="0"/>
              <a:pPr/>
              <a:t>12</a:t>
            </a:fld>
            <a:endParaRPr lang="en-US"/>
          </a:p>
        </p:txBody>
      </p:sp>
      <p:sp>
        <p:nvSpPr>
          <p:cNvPr id="5" name="Footer Placeholder 4"/>
          <p:cNvSpPr>
            <a:spLocks noGrp="1"/>
          </p:cNvSpPr>
          <p:nvPr>
            <p:ph type="ftr" sz="quarter" idx="11"/>
          </p:nvPr>
        </p:nvSpPr>
        <p:spPr/>
        <p:txBody>
          <a:bodyPr/>
          <a:lstStyle/>
          <a:p>
            <a:r>
              <a:rPr lang="en-US"/>
              <a:t>June 27, 2018</a:t>
            </a:r>
          </a:p>
        </p:txBody>
      </p:sp>
    </p:spTree>
    <p:extLst>
      <p:ext uri="{BB962C8B-B14F-4D97-AF65-F5344CB8AC3E}">
        <p14:creationId xmlns:p14="http://schemas.microsoft.com/office/powerpoint/2010/main" val="25802361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few slides give you and idea of how</a:t>
            </a:r>
            <a:r>
              <a:rPr lang="en-US" baseline="0" dirty="0"/>
              <a:t> the sample drainage management standards can be incorporated into the town highway access policy. This first one is culvert sizing guidance based on the size of the drainage area from VTDEC Rivers program.</a:t>
            </a:r>
            <a:endParaRPr lang="en-US" dirty="0"/>
          </a:p>
        </p:txBody>
      </p:sp>
      <p:sp>
        <p:nvSpPr>
          <p:cNvPr id="4" name="Footer Placeholder 3"/>
          <p:cNvSpPr>
            <a:spLocks noGrp="1"/>
          </p:cNvSpPr>
          <p:nvPr>
            <p:ph type="ftr" sz="quarter" idx="10"/>
          </p:nvPr>
        </p:nvSpPr>
        <p:spPr/>
        <p:txBody>
          <a:bodyPr/>
          <a:lstStyle/>
          <a:p>
            <a:r>
              <a:rPr lang="en-US"/>
              <a:t>June 27, 2018</a:t>
            </a:r>
          </a:p>
        </p:txBody>
      </p:sp>
      <p:sp>
        <p:nvSpPr>
          <p:cNvPr id="5" name="Slide Number Placeholder 4"/>
          <p:cNvSpPr>
            <a:spLocks noGrp="1"/>
          </p:cNvSpPr>
          <p:nvPr>
            <p:ph type="sldNum" sz="quarter" idx="11"/>
          </p:nvPr>
        </p:nvSpPr>
        <p:spPr/>
        <p:txBody>
          <a:bodyPr/>
          <a:lstStyle/>
          <a:p>
            <a:fld id="{CDFB63A7-3605-47F0-9C55-2A8D86467765}" type="slidenum">
              <a:rPr lang="en-US" smtClean="0"/>
              <a:pPr/>
              <a:t>13</a:t>
            </a:fld>
            <a:endParaRPr lang="en-US"/>
          </a:p>
        </p:txBody>
      </p:sp>
    </p:spTree>
    <p:extLst>
      <p:ext uri="{BB962C8B-B14F-4D97-AF65-F5344CB8AC3E}">
        <p14:creationId xmlns:p14="http://schemas.microsoft.com/office/powerpoint/2010/main" val="2324109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Based on the slope of the ditch, same standards reflected in the MRGP, more specific than the </a:t>
            </a:r>
            <a:r>
              <a:rPr lang="en-US" baseline="0" dirty="0" err="1"/>
              <a:t>Vtrans</a:t>
            </a:r>
            <a:r>
              <a:rPr lang="en-US" baseline="0" dirty="0"/>
              <a:t> Town Road Standards, (by specifying stone size), more lenient for ditches with slopes 5% to 8%, in that they can still be grass lined if they have turnouts to reduce runoff volume.</a:t>
            </a:r>
            <a:endParaRPr lang="en-US" dirty="0"/>
          </a:p>
        </p:txBody>
      </p:sp>
      <p:sp>
        <p:nvSpPr>
          <p:cNvPr id="4" name="Footer Placeholder 3"/>
          <p:cNvSpPr>
            <a:spLocks noGrp="1"/>
          </p:cNvSpPr>
          <p:nvPr>
            <p:ph type="ftr" sz="quarter" idx="10"/>
          </p:nvPr>
        </p:nvSpPr>
        <p:spPr/>
        <p:txBody>
          <a:bodyPr/>
          <a:lstStyle/>
          <a:p>
            <a:r>
              <a:rPr lang="en-US"/>
              <a:t>June 27, 2018</a:t>
            </a:r>
          </a:p>
        </p:txBody>
      </p:sp>
      <p:sp>
        <p:nvSpPr>
          <p:cNvPr id="5" name="Slide Number Placeholder 4"/>
          <p:cNvSpPr>
            <a:spLocks noGrp="1"/>
          </p:cNvSpPr>
          <p:nvPr>
            <p:ph type="sldNum" sz="quarter" idx="11"/>
          </p:nvPr>
        </p:nvSpPr>
        <p:spPr/>
        <p:txBody>
          <a:bodyPr/>
          <a:lstStyle/>
          <a:p>
            <a:fld id="{CDFB63A7-3605-47F0-9C55-2A8D86467765}" type="slidenum">
              <a:rPr lang="en-US" smtClean="0"/>
              <a:pPr/>
              <a:t>14</a:t>
            </a:fld>
            <a:endParaRPr lang="en-US"/>
          </a:p>
        </p:txBody>
      </p:sp>
    </p:spTree>
    <p:extLst>
      <p:ext uri="{BB962C8B-B14F-4D97-AF65-F5344CB8AC3E}">
        <p14:creationId xmlns:p14="http://schemas.microsoft.com/office/powerpoint/2010/main" val="4934050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sample access standards</a:t>
            </a:r>
            <a:r>
              <a:rPr lang="en-US" baseline="0" dirty="0"/>
              <a:t> for drainage outlets developed to avoid direct discharge into surface waters are the same as the MRGP standards. The Vermont Local Roads recommends that ditches along driveways be turned out onto the private property where it can be dispersed into vegetated areas.</a:t>
            </a:r>
            <a:endParaRPr lang="en-US" dirty="0"/>
          </a:p>
        </p:txBody>
      </p:sp>
      <p:sp>
        <p:nvSpPr>
          <p:cNvPr id="4" name="Footer Placeholder 3"/>
          <p:cNvSpPr>
            <a:spLocks noGrp="1"/>
          </p:cNvSpPr>
          <p:nvPr>
            <p:ph type="ftr" sz="quarter" idx="10"/>
          </p:nvPr>
        </p:nvSpPr>
        <p:spPr/>
        <p:txBody>
          <a:bodyPr/>
          <a:lstStyle/>
          <a:p>
            <a:r>
              <a:rPr lang="en-US"/>
              <a:t>June 27, 2018</a:t>
            </a:r>
          </a:p>
        </p:txBody>
      </p:sp>
      <p:sp>
        <p:nvSpPr>
          <p:cNvPr id="5" name="Slide Number Placeholder 4"/>
          <p:cNvSpPr>
            <a:spLocks noGrp="1"/>
          </p:cNvSpPr>
          <p:nvPr>
            <p:ph type="sldNum" sz="quarter" idx="11"/>
          </p:nvPr>
        </p:nvSpPr>
        <p:spPr/>
        <p:txBody>
          <a:bodyPr/>
          <a:lstStyle/>
          <a:p>
            <a:fld id="{CDFB63A7-3605-47F0-9C55-2A8D86467765}" type="slidenum">
              <a:rPr lang="en-US" smtClean="0"/>
              <a:pPr/>
              <a:t>15</a:t>
            </a:fld>
            <a:endParaRPr lang="en-US"/>
          </a:p>
        </p:txBody>
      </p:sp>
    </p:spTree>
    <p:extLst>
      <p:ext uri="{BB962C8B-B14F-4D97-AF65-F5344CB8AC3E}">
        <p14:creationId xmlns:p14="http://schemas.microsoft.com/office/powerpoint/2010/main" val="14393312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reflects the </a:t>
            </a:r>
            <a:r>
              <a:rPr lang="en-US" dirty="0" err="1"/>
              <a:t>Vtrans</a:t>
            </a:r>
            <a:r>
              <a:rPr lang="en-US" dirty="0"/>
              <a:t> Town Road and</a:t>
            </a:r>
            <a:r>
              <a:rPr lang="en-US" baseline="0" dirty="0"/>
              <a:t> Bridge Standards regarding culvert sizing, ditch lining based on slope, culvert headwalls and turnouts. As you can see, these BMPs are very close to the standards that towns must meet under the MRGP.</a:t>
            </a:r>
            <a:endParaRPr lang="en-US" dirty="0"/>
          </a:p>
        </p:txBody>
      </p:sp>
      <p:sp>
        <p:nvSpPr>
          <p:cNvPr id="4" name="Slide Number Placeholder 3"/>
          <p:cNvSpPr>
            <a:spLocks noGrp="1"/>
          </p:cNvSpPr>
          <p:nvPr>
            <p:ph type="sldNum" sz="quarter" idx="10"/>
          </p:nvPr>
        </p:nvSpPr>
        <p:spPr/>
        <p:txBody>
          <a:bodyPr/>
          <a:lstStyle/>
          <a:p>
            <a:fld id="{CDFB63A7-3605-47F0-9C55-2A8D86467765}" type="slidenum">
              <a:rPr lang="en-US" smtClean="0"/>
              <a:pPr/>
              <a:t>16</a:t>
            </a:fld>
            <a:endParaRPr lang="en-US"/>
          </a:p>
        </p:txBody>
      </p:sp>
      <p:sp>
        <p:nvSpPr>
          <p:cNvPr id="5" name="Footer Placeholder 4"/>
          <p:cNvSpPr>
            <a:spLocks noGrp="1"/>
          </p:cNvSpPr>
          <p:nvPr>
            <p:ph type="ftr" sz="quarter" idx="11"/>
          </p:nvPr>
        </p:nvSpPr>
        <p:spPr/>
        <p:txBody>
          <a:bodyPr/>
          <a:lstStyle/>
          <a:p>
            <a:r>
              <a:rPr lang="en-US"/>
              <a:t>June 27, 2018</a:t>
            </a:r>
          </a:p>
        </p:txBody>
      </p:sp>
    </p:spTree>
    <p:extLst>
      <p:ext uri="{BB962C8B-B14F-4D97-AF65-F5344CB8AC3E}">
        <p14:creationId xmlns:p14="http://schemas.microsoft.com/office/powerpoint/2010/main" val="6905291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MRGP emphasizes revegetating</a:t>
            </a:r>
            <a:r>
              <a:rPr lang="en-US" baseline="0" dirty="0"/>
              <a:t> exposed areas following construction, so we added some sample access standard language to address stabilizing soils, banks and slopes. </a:t>
            </a:r>
            <a:endParaRPr lang="en-US" dirty="0"/>
          </a:p>
        </p:txBody>
      </p:sp>
      <p:sp>
        <p:nvSpPr>
          <p:cNvPr id="4" name="Footer Placeholder 3"/>
          <p:cNvSpPr>
            <a:spLocks noGrp="1"/>
          </p:cNvSpPr>
          <p:nvPr>
            <p:ph type="ftr" sz="quarter" idx="10"/>
          </p:nvPr>
        </p:nvSpPr>
        <p:spPr/>
        <p:txBody>
          <a:bodyPr/>
          <a:lstStyle/>
          <a:p>
            <a:r>
              <a:rPr lang="en-US"/>
              <a:t>June 27, 2018</a:t>
            </a:r>
          </a:p>
        </p:txBody>
      </p:sp>
      <p:sp>
        <p:nvSpPr>
          <p:cNvPr id="5" name="Slide Number Placeholder 4"/>
          <p:cNvSpPr>
            <a:spLocks noGrp="1"/>
          </p:cNvSpPr>
          <p:nvPr>
            <p:ph type="sldNum" sz="quarter" idx="11"/>
          </p:nvPr>
        </p:nvSpPr>
        <p:spPr/>
        <p:txBody>
          <a:bodyPr/>
          <a:lstStyle/>
          <a:p>
            <a:fld id="{CDFB63A7-3605-47F0-9C55-2A8D86467765}" type="slidenum">
              <a:rPr lang="en-US" smtClean="0"/>
              <a:pPr/>
              <a:t>17</a:t>
            </a:fld>
            <a:endParaRPr lang="en-US"/>
          </a:p>
        </p:txBody>
      </p:sp>
    </p:spTree>
    <p:extLst>
      <p:ext uri="{BB962C8B-B14F-4D97-AF65-F5344CB8AC3E}">
        <p14:creationId xmlns:p14="http://schemas.microsoft.com/office/powerpoint/2010/main" val="13302897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primary avenue of municipal authority</a:t>
            </a:r>
            <a:r>
              <a:rPr lang="en-US" baseline="0" dirty="0"/>
              <a:t> to regulate town road access, driveways and private roads, is in a highway access ordinance or policy. Sometimes driveway standards can be found in zoning or subdivision regulations. They should reference other adopted standards.</a:t>
            </a:r>
            <a:endParaRPr lang="en-US" dirty="0"/>
          </a:p>
        </p:txBody>
      </p:sp>
      <p:sp>
        <p:nvSpPr>
          <p:cNvPr id="4" name="Slide Number Placeholder 3"/>
          <p:cNvSpPr>
            <a:spLocks noGrp="1"/>
          </p:cNvSpPr>
          <p:nvPr>
            <p:ph type="sldNum" sz="quarter" idx="10"/>
          </p:nvPr>
        </p:nvSpPr>
        <p:spPr/>
        <p:txBody>
          <a:bodyPr/>
          <a:lstStyle/>
          <a:p>
            <a:fld id="{CDFB63A7-3605-47F0-9C55-2A8D86467765}" type="slidenum">
              <a:rPr lang="en-US" smtClean="0"/>
              <a:pPr/>
              <a:t>18</a:t>
            </a:fld>
            <a:endParaRPr lang="en-US"/>
          </a:p>
        </p:txBody>
      </p:sp>
      <p:sp>
        <p:nvSpPr>
          <p:cNvPr id="5" name="Footer Placeholder 4"/>
          <p:cNvSpPr>
            <a:spLocks noGrp="1"/>
          </p:cNvSpPr>
          <p:nvPr>
            <p:ph type="ftr" sz="quarter" idx="11"/>
          </p:nvPr>
        </p:nvSpPr>
        <p:spPr/>
        <p:txBody>
          <a:bodyPr/>
          <a:lstStyle/>
          <a:p>
            <a:r>
              <a:rPr lang="en-US"/>
              <a:t>June 27, 2018</a:t>
            </a:r>
          </a:p>
        </p:txBody>
      </p:sp>
    </p:spTree>
    <p:extLst>
      <p:ext uri="{BB962C8B-B14F-4D97-AF65-F5344CB8AC3E}">
        <p14:creationId xmlns:p14="http://schemas.microsoft.com/office/powerpoint/2010/main" val="33052063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municipal policies,</a:t>
            </a:r>
            <a:r>
              <a:rPr lang="en-US" baseline="0" dirty="0"/>
              <a:t> standards, regulations, and specifications that cover driveways and private road requirement should all align and not conflict. It is probably a good idea to pic one document to specifically cover driveway and private road construction and reference the other adopted permit requirements to that one document. </a:t>
            </a:r>
            <a:endParaRPr lang="en-US" dirty="0"/>
          </a:p>
        </p:txBody>
      </p:sp>
      <p:sp>
        <p:nvSpPr>
          <p:cNvPr id="4" name="Slide Number Placeholder 3"/>
          <p:cNvSpPr>
            <a:spLocks noGrp="1"/>
          </p:cNvSpPr>
          <p:nvPr>
            <p:ph type="sldNum" sz="quarter" idx="10"/>
          </p:nvPr>
        </p:nvSpPr>
        <p:spPr/>
        <p:txBody>
          <a:bodyPr/>
          <a:lstStyle/>
          <a:p>
            <a:fld id="{CDFB63A7-3605-47F0-9C55-2A8D86467765}" type="slidenum">
              <a:rPr lang="en-US" smtClean="0"/>
              <a:pPr/>
              <a:t>19</a:t>
            </a:fld>
            <a:endParaRPr lang="en-US"/>
          </a:p>
        </p:txBody>
      </p:sp>
      <p:sp>
        <p:nvSpPr>
          <p:cNvPr id="5" name="Footer Placeholder 4"/>
          <p:cNvSpPr>
            <a:spLocks noGrp="1"/>
          </p:cNvSpPr>
          <p:nvPr>
            <p:ph type="ftr" sz="quarter" idx="11"/>
          </p:nvPr>
        </p:nvSpPr>
        <p:spPr/>
        <p:txBody>
          <a:bodyPr/>
          <a:lstStyle/>
          <a:p>
            <a:r>
              <a:rPr lang="en-US"/>
              <a:t>June 27, 2018</a:t>
            </a:r>
          </a:p>
        </p:txBody>
      </p:sp>
    </p:spTree>
    <p:extLst>
      <p:ext uri="{BB962C8B-B14F-4D97-AF65-F5344CB8AC3E}">
        <p14:creationId xmlns:p14="http://schemas.microsoft.com/office/powerpoint/2010/main" val="1043983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Hydrologically connected means: For paved roads with catch basins – the outfall pipe is within 500 feet of surface water. For all other roads -Within 100 feet of surface water or the road bisects surface water, or the road segment is uphill and drains to a road that bisects a surface water.</a:t>
            </a:r>
          </a:p>
          <a:p>
            <a:pPr marL="0" indent="0">
              <a:buFont typeface="Courier New" panose="02070309020205020404" pitchFamily="49" charset="0"/>
              <a:buNone/>
            </a:pPr>
            <a:endParaRPr lang="en-US" dirty="0"/>
          </a:p>
        </p:txBody>
      </p:sp>
      <p:sp>
        <p:nvSpPr>
          <p:cNvPr id="4" name="Slide Number Placeholder 3"/>
          <p:cNvSpPr>
            <a:spLocks noGrp="1"/>
          </p:cNvSpPr>
          <p:nvPr>
            <p:ph type="sldNum" sz="quarter" idx="10"/>
          </p:nvPr>
        </p:nvSpPr>
        <p:spPr/>
        <p:txBody>
          <a:bodyPr/>
          <a:lstStyle/>
          <a:p>
            <a:fld id="{CDFB63A7-3605-47F0-9C55-2A8D86467765}" type="slidenum">
              <a:rPr lang="en-US" smtClean="0"/>
              <a:pPr/>
              <a:t>2</a:t>
            </a:fld>
            <a:endParaRPr lang="en-US"/>
          </a:p>
        </p:txBody>
      </p:sp>
      <p:sp>
        <p:nvSpPr>
          <p:cNvPr id="5" name="Footer Placeholder 4"/>
          <p:cNvSpPr>
            <a:spLocks noGrp="1"/>
          </p:cNvSpPr>
          <p:nvPr>
            <p:ph type="ftr" sz="quarter" idx="11"/>
          </p:nvPr>
        </p:nvSpPr>
        <p:spPr/>
        <p:txBody>
          <a:bodyPr/>
          <a:lstStyle/>
          <a:p>
            <a:r>
              <a:rPr lang="en-US"/>
              <a:t>June 27, 2018</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FB63A7-3605-47F0-9C55-2A8D86467765}" type="slidenum">
              <a:rPr lang="en-US" smtClean="0"/>
              <a:pPr/>
              <a:t>20</a:t>
            </a:fld>
            <a:endParaRPr lang="en-US"/>
          </a:p>
        </p:txBody>
      </p:sp>
      <p:sp>
        <p:nvSpPr>
          <p:cNvPr id="5" name="Footer Placeholder 4"/>
          <p:cNvSpPr>
            <a:spLocks noGrp="1"/>
          </p:cNvSpPr>
          <p:nvPr>
            <p:ph type="ftr" sz="quarter" idx="11"/>
          </p:nvPr>
        </p:nvSpPr>
        <p:spPr/>
        <p:txBody>
          <a:bodyPr/>
          <a:lstStyle/>
          <a:p>
            <a:r>
              <a:rPr lang="en-US"/>
              <a:t>June 27, 2018</a:t>
            </a:r>
          </a:p>
        </p:txBody>
      </p:sp>
    </p:spTree>
    <p:extLst>
      <p:ext uri="{BB962C8B-B14F-4D97-AF65-F5344CB8AC3E}">
        <p14:creationId xmlns:p14="http://schemas.microsoft.com/office/powerpoint/2010/main" val="1638897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important</a:t>
            </a:r>
            <a:r>
              <a:rPr lang="en-US" baseline="0" dirty="0"/>
              <a:t> to determine if </a:t>
            </a:r>
            <a:r>
              <a:rPr lang="en-US" baseline="0" dirty="0" err="1"/>
              <a:t>stormwater</a:t>
            </a:r>
            <a:r>
              <a:rPr lang="en-US" baseline="0" dirty="0"/>
              <a:t> damage is caused from drainage form adjacent lands, including driveways and private roads. </a:t>
            </a:r>
          </a:p>
          <a:p>
            <a:endParaRPr lang="en-US" baseline="0" dirty="0"/>
          </a:p>
          <a:p>
            <a:r>
              <a:rPr lang="en-US" baseline="0" dirty="0"/>
              <a:t>Who is responsible to solve the drainage issue? How can it be enforced?</a:t>
            </a:r>
          </a:p>
        </p:txBody>
      </p:sp>
      <p:sp>
        <p:nvSpPr>
          <p:cNvPr id="4" name="Slide Number Placeholder 3"/>
          <p:cNvSpPr>
            <a:spLocks noGrp="1"/>
          </p:cNvSpPr>
          <p:nvPr>
            <p:ph type="sldNum" sz="quarter" idx="10"/>
          </p:nvPr>
        </p:nvSpPr>
        <p:spPr/>
        <p:txBody>
          <a:bodyPr/>
          <a:lstStyle/>
          <a:p>
            <a:fld id="{CDFB63A7-3605-47F0-9C55-2A8D86467765}" type="slidenum">
              <a:rPr lang="en-US" smtClean="0"/>
              <a:pPr/>
              <a:t>3</a:t>
            </a:fld>
            <a:endParaRPr lang="en-US"/>
          </a:p>
        </p:txBody>
      </p:sp>
      <p:sp>
        <p:nvSpPr>
          <p:cNvPr id="5" name="Footer Placeholder 4"/>
          <p:cNvSpPr>
            <a:spLocks noGrp="1"/>
          </p:cNvSpPr>
          <p:nvPr>
            <p:ph type="ftr" sz="quarter" idx="11"/>
          </p:nvPr>
        </p:nvSpPr>
        <p:spPr/>
        <p:txBody>
          <a:bodyPr/>
          <a:lstStyle/>
          <a:p>
            <a:r>
              <a:rPr lang="en-US"/>
              <a:t>June 27, 2018</a:t>
            </a:r>
          </a:p>
        </p:txBody>
      </p:sp>
    </p:spTree>
    <p:extLst>
      <p:ext uri="{BB962C8B-B14F-4D97-AF65-F5344CB8AC3E}">
        <p14:creationId xmlns:p14="http://schemas.microsoft.com/office/powerpoint/2010/main" val="2370181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Authorizes and directs towns to require individuals to obtain a permit to occupy or alter any part of the municipal ROW.</a:t>
            </a:r>
          </a:p>
          <a:p>
            <a:r>
              <a:rPr lang="en-US" baseline="0" dirty="0"/>
              <a:t>Often referred to as an “access permit” or a “curb cut.”</a:t>
            </a:r>
          </a:p>
          <a:p>
            <a:r>
              <a:rPr lang="en-US" baseline="0" dirty="0"/>
              <a:t>Access permits are required when driveways or private roads intersect with public highways.</a:t>
            </a:r>
            <a:endParaRPr lang="en-US" dirty="0"/>
          </a:p>
        </p:txBody>
      </p:sp>
      <p:sp>
        <p:nvSpPr>
          <p:cNvPr id="4" name="Slide Number Placeholder 3"/>
          <p:cNvSpPr>
            <a:spLocks noGrp="1"/>
          </p:cNvSpPr>
          <p:nvPr>
            <p:ph type="sldNum" sz="quarter" idx="10"/>
          </p:nvPr>
        </p:nvSpPr>
        <p:spPr/>
        <p:txBody>
          <a:bodyPr/>
          <a:lstStyle/>
          <a:p>
            <a:fld id="{CDFB63A7-3605-47F0-9C55-2A8D86467765}" type="slidenum">
              <a:rPr lang="en-US" smtClean="0"/>
              <a:pPr/>
              <a:t>4</a:t>
            </a:fld>
            <a:endParaRPr lang="en-US"/>
          </a:p>
        </p:txBody>
      </p:sp>
      <p:sp>
        <p:nvSpPr>
          <p:cNvPr id="5" name="Footer Placeholder 4"/>
          <p:cNvSpPr>
            <a:spLocks noGrp="1"/>
          </p:cNvSpPr>
          <p:nvPr>
            <p:ph type="ftr" sz="quarter" idx="11"/>
          </p:nvPr>
        </p:nvSpPr>
        <p:spPr/>
        <p:txBody>
          <a:bodyPr/>
          <a:lstStyle/>
          <a:p>
            <a:r>
              <a:rPr lang="en-US"/>
              <a:t>June 27, 2018</a:t>
            </a:r>
          </a:p>
        </p:txBody>
      </p:sp>
    </p:spTree>
    <p:extLst>
      <p:ext uri="{BB962C8B-B14F-4D97-AF65-F5344CB8AC3E}">
        <p14:creationId xmlns:p14="http://schemas.microsoft.com/office/powerpoint/2010/main" val="631811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Here’s the language taken out of Title 19 V.S.A. 1111(b). Access permit requirements</a:t>
            </a:r>
            <a:r>
              <a:rPr lang="en-US" baseline="0" dirty="0"/>
              <a:t> may be found in the form of a policy, or in an ordinance, zoning, subdivision or they may be informal.</a:t>
            </a:r>
            <a:endParaRPr lang="en-US" dirty="0"/>
          </a:p>
        </p:txBody>
      </p:sp>
      <p:sp>
        <p:nvSpPr>
          <p:cNvPr id="4" name="Slide Number Placeholder 3"/>
          <p:cNvSpPr>
            <a:spLocks noGrp="1"/>
          </p:cNvSpPr>
          <p:nvPr>
            <p:ph type="sldNum" sz="quarter" idx="10"/>
          </p:nvPr>
        </p:nvSpPr>
        <p:spPr/>
        <p:txBody>
          <a:bodyPr/>
          <a:lstStyle/>
          <a:p>
            <a:fld id="{CDFB63A7-3605-47F0-9C55-2A8D86467765}" type="slidenum">
              <a:rPr lang="en-US" smtClean="0"/>
              <a:pPr/>
              <a:t>5</a:t>
            </a:fld>
            <a:endParaRPr lang="en-US"/>
          </a:p>
        </p:txBody>
      </p:sp>
      <p:sp>
        <p:nvSpPr>
          <p:cNvPr id="5" name="Footer Placeholder 4"/>
          <p:cNvSpPr>
            <a:spLocks noGrp="1"/>
          </p:cNvSpPr>
          <p:nvPr>
            <p:ph type="ftr" sz="quarter" idx="11"/>
          </p:nvPr>
        </p:nvSpPr>
        <p:spPr/>
        <p:txBody>
          <a:bodyPr/>
          <a:lstStyle/>
          <a:p>
            <a:r>
              <a:rPr lang="en-US"/>
              <a:t>June 27, 2018</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Traditionally these policies and</a:t>
            </a:r>
            <a:r>
              <a:rPr lang="en-US" baseline="0" dirty="0"/>
              <a:t> ordinances have been focused of safety to the traveling public, maintaining a reasonable level of service, and protecting the public investment.</a:t>
            </a:r>
            <a:endParaRPr lang="en-US" dirty="0"/>
          </a:p>
        </p:txBody>
      </p:sp>
      <p:sp>
        <p:nvSpPr>
          <p:cNvPr id="4" name="Slide Number Placeholder 3"/>
          <p:cNvSpPr>
            <a:spLocks noGrp="1"/>
          </p:cNvSpPr>
          <p:nvPr>
            <p:ph type="sldNum" sz="quarter" idx="10"/>
          </p:nvPr>
        </p:nvSpPr>
        <p:spPr/>
        <p:txBody>
          <a:bodyPr/>
          <a:lstStyle/>
          <a:p>
            <a:fld id="{CDFB63A7-3605-47F0-9C55-2A8D86467765}" type="slidenum">
              <a:rPr lang="en-US" smtClean="0"/>
              <a:pPr/>
              <a:t>6</a:t>
            </a:fld>
            <a:endParaRPr lang="en-US"/>
          </a:p>
        </p:txBody>
      </p:sp>
      <p:sp>
        <p:nvSpPr>
          <p:cNvPr id="5" name="Footer Placeholder 4"/>
          <p:cNvSpPr>
            <a:spLocks noGrp="1"/>
          </p:cNvSpPr>
          <p:nvPr>
            <p:ph type="ftr" sz="quarter" idx="11"/>
          </p:nvPr>
        </p:nvSpPr>
        <p:spPr/>
        <p:txBody>
          <a:bodyPr/>
          <a:lstStyle/>
          <a:p>
            <a:r>
              <a:rPr lang="en-US"/>
              <a:t>June 27, 2018</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a:t>
            </a:r>
            <a:r>
              <a:rPr lang="en-US" baseline="0" dirty="0"/>
              <a:t>is important to take a look at your driveway and private road access design and construction standards. They can be a useful tool to help control drainage and erosion, which will decrease the amount of maintenance required and save time and money.</a:t>
            </a:r>
            <a:endParaRPr lang="en-US" dirty="0"/>
          </a:p>
        </p:txBody>
      </p:sp>
      <p:sp>
        <p:nvSpPr>
          <p:cNvPr id="4" name="Slide Number Placeholder 3"/>
          <p:cNvSpPr>
            <a:spLocks noGrp="1"/>
          </p:cNvSpPr>
          <p:nvPr>
            <p:ph type="sldNum" sz="quarter" idx="10"/>
          </p:nvPr>
        </p:nvSpPr>
        <p:spPr/>
        <p:txBody>
          <a:bodyPr/>
          <a:lstStyle/>
          <a:p>
            <a:fld id="{CDFB63A7-3605-47F0-9C55-2A8D86467765}" type="slidenum">
              <a:rPr lang="en-US" smtClean="0"/>
              <a:pPr/>
              <a:t>7</a:t>
            </a:fld>
            <a:endParaRPr lang="en-US"/>
          </a:p>
        </p:txBody>
      </p:sp>
      <p:sp>
        <p:nvSpPr>
          <p:cNvPr id="5" name="Footer Placeholder 4"/>
          <p:cNvSpPr>
            <a:spLocks noGrp="1"/>
          </p:cNvSpPr>
          <p:nvPr>
            <p:ph type="ftr" sz="quarter" idx="11"/>
          </p:nvPr>
        </p:nvSpPr>
        <p:spPr/>
        <p:txBody>
          <a:bodyPr/>
          <a:lstStyle/>
          <a:p>
            <a:r>
              <a:rPr lang="en-US"/>
              <a:t>June 27, 2018</a:t>
            </a:r>
          </a:p>
        </p:txBody>
      </p:sp>
    </p:spTree>
    <p:extLst>
      <p:ext uri="{BB962C8B-B14F-4D97-AF65-F5344CB8AC3E}">
        <p14:creationId xmlns:p14="http://schemas.microsoft.com/office/powerpoint/2010/main" val="366693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Driveway and private road access policies and ordinances can require property</a:t>
            </a:r>
            <a:r>
              <a:rPr lang="en-US" baseline="0" dirty="0"/>
              <a:t> owners to compensate the town for expenses for restoring the public road if damages are caused by improper construction, maintenance or grading of an access point. </a:t>
            </a:r>
            <a:endParaRPr lang="en-US" dirty="0"/>
          </a:p>
        </p:txBody>
      </p:sp>
      <p:sp>
        <p:nvSpPr>
          <p:cNvPr id="4" name="Slide Number Placeholder 3"/>
          <p:cNvSpPr>
            <a:spLocks noGrp="1"/>
          </p:cNvSpPr>
          <p:nvPr>
            <p:ph type="sldNum" sz="quarter" idx="10"/>
          </p:nvPr>
        </p:nvSpPr>
        <p:spPr/>
        <p:txBody>
          <a:bodyPr/>
          <a:lstStyle/>
          <a:p>
            <a:fld id="{CDFB63A7-3605-47F0-9C55-2A8D86467765}" type="slidenum">
              <a:rPr lang="en-US" smtClean="0"/>
              <a:pPr/>
              <a:t>8</a:t>
            </a:fld>
            <a:endParaRPr lang="en-US"/>
          </a:p>
        </p:txBody>
      </p:sp>
      <p:sp>
        <p:nvSpPr>
          <p:cNvPr id="5" name="Footer Placeholder 4"/>
          <p:cNvSpPr>
            <a:spLocks noGrp="1"/>
          </p:cNvSpPr>
          <p:nvPr>
            <p:ph type="ftr" sz="quarter" idx="11"/>
          </p:nvPr>
        </p:nvSpPr>
        <p:spPr/>
        <p:txBody>
          <a:bodyPr/>
          <a:lstStyle/>
          <a:p>
            <a:r>
              <a:rPr lang="en-US"/>
              <a:t>June 27, 2018</a:t>
            </a:r>
          </a:p>
        </p:txBody>
      </p:sp>
    </p:spTree>
    <p:extLst>
      <p:ext uri="{BB962C8B-B14F-4D97-AF65-F5344CB8AC3E}">
        <p14:creationId xmlns:p14="http://schemas.microsoft.com/office/powerpoint/2010/main" val="1483541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VLCT Municipal Assistance Center has recently developed a Model Access Policy,</a:t>
            </a:r>
            <a:r>
              <a:rPr lang="en-US" baseline="0" dirty="0"/>
              <a:t> Model Access Forms and Sample </a:t>
            </a:r>
            <a:r>
              <a:rPr lang="en-US" baseline="0" dirty="0" err="1"/>
              <a:t>Stormwater</a:t>
            </a:r>
            <a:r>
              <a:rPr lang="en-US" baseline="0" dirty="0"/>
              <a:t> Drainage Management Standards for Town Highway Access Policies.</a:t>
            </a:r>
            <a:endParaRPr lang="en-US" dirty="0"/>
          </a:p>
        </p:txBody>
      </p:sp>
      <p:sp>
        <p:nvSpPr>
          <p:cNvPr id="4" name="Slide Number Placeholder 3"/>
          <p:cNvSpPr>
            <a:spLocks noGrp="1"/>
          </p:cNvSpPr>
          <p:nvPr>
            <p:ph type="sldNum" sz="quarter" idx="10"/>
          </p:nvPr>
        </p:nvSpPr>
        <p:spPr/>
        <p:txBody>
          <a:bodyPr/>
          <a:lstStyle/>
          <a:p>
            <a:fld id="{CDFB63A7-3605-47F0-9C55-2A8D86467765}" type="slidenum">
              <a:rPr lang="en-US" smtClean="0"/>
              <a:pPr/>
              <a:t>9</a:t>
            </a:fld>
            <a:endParaRPr lang="en-US"/>
          </a:p>
        </p:txBody>
      </p:sp>
      <p:sp>
        <p:nvSpPr>
          <p:cNvPr id="5" name="Footer Placeholder 4"/>
          <p:cNvSpPr>
            <a:spLocks noGrp="1"/>
          </p:cNvSpPr>
          <p:nvPr>
            <p:ph type="ftr" sz="quarter" idx="11"/>
          </p:nvPr>
        </p:nvSpPr>
        <p:spPr/>
        <p:txBody>
          <a:bodyPr/>
          <a:lstStyle/>
          <a:p>
            <a:r>
              <a:rPr lang="en-US"/>
              <a:t>June 27, 2018</a:t>
            </a:r>
          </a:p>
        </p:txBody>
      </p:sp>
    </p:spTree>
    <p:extLst>
      <p:ext uri="{BB962C8B-B14F-4D97-AF65-F5344CB8AC3E}">
        <p14:creationId xmlns:p14="http://schemas.microsoft.com/office/powerpoint/2010/main" val="1259005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June 27, 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FB8C-7212-4D31-BB7E-39D4B81622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June 27, 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FB8C-7212-4D31-BB7E-39D4B81622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June 27, 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FB8C-7212-4D31-BB7E-39D4B81622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June 27, 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FB8C-7212-4D31-BB7E-39D4B81622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June 27, 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FB8C-7212-4D31-BB7E-39D4B81622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June 27, 2018</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BFB8C-7212-4D31-BB7E-39D4B81622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June 27, 2018</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EBFB8C-7212-4D31-BB7E-39D4B81622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June 27, 2018</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EBFB8C-7212-4D31-BB7E-39D4B81622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June 27, 2018</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EBFB8C-7212-4D31-BB7E-39D4B81622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June 27, 2018</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BFB8C-7212-4D31-BB7E-39D4B81622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June 27, 2018</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BFB8C-7212-4D31-BB7E-39D4B81622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June 27, 2018</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EBFB8C-7212-4D31-BB7E-39D4B81622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0" y="533400"/>
            <a:ext cx="9144000" cy="1371600"/>
          </a:xfrm>
          <a:prstGeom prst="rect">
            <a:avLst/>
          </a:prstGeom>
          <a:solidFill>
            <a:srgbClr val="006600"/>
          </a:solidFill>
          <a:ln w="12700" cap="sq">
            <a:solidFill>
              <a:schemeClr val="tx1"/>
            </a:solidFill>
            <a:miter lim="800000"/>
            <a:headEnd type="none" w="sm" len="sm"/>
            <a:tailEnd type="none" w="sm" len="sm"/>
          </a:ln>
          <a:effectLst/>
        </p:spPr>
        <p:txBody>
          <a:bodyPr wrap="none" anchor="ctr"/>
          <a:lstStyle/>
          <a:p>
            <a:endParaRPr lang="en-US" sz="2400" b="0"/>
          </a:p>
        </p:txBody>
      </p:sp>
      <p:pic>
        <p:nvPicPr>
          <p:cNvPr id="64515" name="Picture 3" descr="vlct"/>
          <p:cNvPicPr>
            <a:picLocks noChangeAspect="1" noChangeArrowheads="1"/>
          </p:cNvPicPr>
          <p:nvPr/>
        </p:nvPicPr>
        <p:blipFill>
          <a:blip r:embed="rId3" cstate="print"/>
          <a:srcRect/>
          <a:stretch>
            <a:fillRect/>
          </a:stretch>
        </p:blipFill>
        <p:spPr bwMode="auto">
          <a:xfrm>
            <a:off x="7848600" y="5029200"/>
            <a:ext cx="969963" cy="1554163"/>
          </a:xfrm>
          <a:prstGeom prst="rect">
            <a:avLst/>
          </a:prstGeom>
          <a:noFill/>
        </p:spPr>
      </p:pic>
      <p:sp>
        <p:nvSpPr>
          <p:cNvPr id="64516" name="Rectangle 4"/>
          <p:cNvSpPr>
            <a:spLocks noChangeArrowheads="1"/>
          </p:cNvSpPr>
          <p:nvPr/>
        </p:nvSpPr>
        <p:spPr bwMode="auto">
          <a:xfrm>
            <a:off x="304800" y="685800"/>
            <a:ext cx="8458200" cy="1143000"/>
          </a:xfrm>
          <a:prstGeom prst="rect">
            <a:avLst/>
          </a:prstGeom>
          <a:noFill/>
          <a:ln w="9525">
            <a:noFill/>
            <a:miter lim="800000"/>
            <a:headEnd/>
            <a:tailEnd/>
          </a:ln>
          <a:effectLst/>
        </p:spPr>
        <p:txBody>
          <a:bodyPr/>
          <a:lstStyle/>
          <a:p>
            <a:pPr marL="342900" indent="-342900" algn="ctr">
              <a:lnSpc>
                <a:spcPct val="90000"/>
              </a:lnSpc>
              <a:spcBef>
                <a:spcPct val="5000"/>
              </a:spcBef>
              <a:buClr>
                <a:srgbClr val="006600"/>
              </a:buClr>
              <a:buSzPct val="85000"/>
              <a:buFont typeface="Wingdings" pitchFamily="2" charset="2"/>
              <a:buNone/>
            </a:pPr>
            <a:r>
              <a:rPr lang="en-US" sz="4000" dirty="0">
                <a:solidFill>
                  <a:schemeClr val="bg1"/>
                </a:solidFill>
                <a:latin typeface="Franklin Gothic Heavy" pitchFamily="34" charset="0"/>
              </a:rPr>
              <a:t>Town Road Access and </a:t>
            </a:r>
            <a:r>
              <a:rPr lang="en-US" sz="4000" b="0" dirty="0">
                <a:solidFill>
                  <a:schemeClr val="bg1"/>
                </a:solidFill>
                <a:latin typeface="Franklin Gothic Heavy" pitchFamily="34" charset="0"/>
              </a:rPr>
              <a:t>Drainage</a:t>
            </a:r>
          </a:p>
        </p:txBody>
      </p:sp>
      <p:sp>
        <p:nvSpPr>
          <p:cNvPr id="64517" name="Rectangle 5"/>
          <p:cNvSpPr>
            <a:spLocks noChangeArrowheads="1"/>
          </p:cNvSpPr>
          <p:nvPr/>
        </p:nvSpPr>
        <p:spPr bwMode="auto">
          <a:xfrm>
            <a:off x="304800" y="5638800"/>
            <a:ext cx="8458200" cy="838200"/>
          </a:xfrm>
          <a:prstGeom prst="rect">
            <a:avLst/>
          </a:prstGeom>
          <a:noFill/>
          <a:ln w="9525">
            <a:noFill/>
            <a:miter lim="800000"/>
            <a:headEnd/>
            <a:tailEnd/>
          </a:ln>
          <a:effectLst/>
        </p:spPr>
        <p:txBody>
          <a:bodyPr/>
          <a:lstStyle/>
          <a:p>
            <a:pPr marL="342900" indent="-342900" algn="l">
              <a:lnSpc>
                <a:spcPct val="90000"/>
              </a:lnSpc>
              <a:spcBef>
                <a:spcPct val="20000"/>
              </a:spcBef>
              <a:buClr>
                <a:schemeClr val="tx1"/>
              </a:buClr>
              <a:buSzPct val="85000"/>
              <a:buFont typeface="Wingdings" pitchFamily="2" charset="2"/>
              <a:buNone/>
            </a:pPr>
            <a:r>
              <a:rPr lang="en-US" sz="2900" dirty="0">
                <a:solidFill>
                  <a:schemeClr val="accent2"/>
                </a:solidFill>
              </a:rPr>
              <a:t>Milly Archer </a:t>
            </a:r>
          </a:p>
          <a:p>
            <a:pPr marL="342900" indent="-342900" algn="l">
              <a:lnSpc>
                <a:spcPct val="90000"/>
              </a:lnSpc>
              <a:spcBef>
                <a:spcPct val="20000"/>
              </a:spcBef>
              <a:buClr>
                <a:schemeClr val="tx1"/>
              </a:buClr>
              <a:buSzPct val="85000"/>
              <a:buFont typeface="Wingdings" pitchFamily="2" charset="2"/>
              <a:buNone/>
            </a:pPr>
            <a:r>
              <a:rPr lang="en-US" sz="2400" dirty="0">
                <a:solidFill>
                  <a:schemeClr val="accent2"/>
                </a:solidFill>
              </a:rPr>
              <a:t>Water Resources Coordinator</a:t>
            </a:r>
          </a:p>
        </p:txBody>
      </p:sp>
      <p:sp>
        <p:nvSpPr>
          <p:cNvPr id="11" name="Oval 10"/>
          <p:cNvSpPr/>
          <p:nvPr/>
        </p:nvSpPr>
        <p:spPr>
          <a:xfrm>
            <a:off x="1981200" y="2209800"/>
            <a:ext cx="5334000" cy="3581400"/>
          </a:xfrm>
          <a:prstGeom prst="ellipse">
            <a:avLst/>
          </a:prstGeom>
          <a:blipFill dpi="0" rotWithShape="1">
            <a:blip r:embed="rId4" cstate="print">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r>
              <a:rPr lang="en-US"/>
              <a:t>June 27, 2018</a:t>
            </a:r>
            <a:endParaRPr lang="en-US" dirty="0"/>
          </a:p>
        </p:txBody>
      </p:sp>
      <p:sp>
        <p:nvSpPr>
          <p:cNvPr id="8" name="Slide Number Placeholder 7"/>
          <p:cNvSpPr>
            <a:spLocks noGrp="1"/>
          </p:cNvSpPr>
          <p:nvPr>
            <p:ph type="sldNum" sz="quarter" idx="12"/>
          </p:nvPr>
        </p:nvSpPr>
        <p:spPr/>
        <p:txBody>
          <a:bodyPr/>
          <a:lstStyle/>
          <a:p>
            <a:fld id="{29EBFB8C-7212-4D31-BB7E-39D4B81622BC}" type="slidenum">
              <a:rPr lang="en-US" smtClean="0"/>
              <a:pPr/>
              <a:t>1</a:t>
            </a:fld>
            <a:endParaRPr lang="en-US"/>
          </a:p>
        </p:txBody>
      </p:sp>
      <p:sp>
        <p:nvSpPr>
          <p:cNvPr id="2" name="Footer Placeholder 1">
            <a:extLst>
              <a:ext uri="{FF2B5EF4-FFF2-40B4-BE49-F238E27FC236}">
                <a16:creationId xmlns:a16="http://schemas.microsoft.com/office/drawing/2014/main" id="{949BD54B-4FAD-47E4-B849-E0AAD6A08587}"/>
              </a:ext>
            </a:extLst>
          </p:cNvPr>
          <p:cNvSpPr>
            <a:spLocks noGrp="1"/>
          </p:cNvSpPr>
          <p:nvPr>
            <p:ph type="ftr" sz="quarter" idx="1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Access Management reference standard sheets</a:t>
            </a:r>
          </a:p>
        </p:txBody>
      </p:sp>
      <p:sp>
        <p:nvSpPr>
          <p:cNvPr id="3" name="Content Placeholder 2"/>
          <p:cNvSpPr>
            <a:spLocks noGrp="1"/>
          </p:cNvSpPr>
          <p:nvPr>
            <p:ph idx="1"/>
          </p:nvPr>
        </p:nvSpPr>
        <p:spPr/>
        <p:txBody>
          <a:bodyPr>
            <a:normAutofit fontScale="32500" lnSpcReduction="20000"/>
          </a:bodyPr>
          <a:lstStyle/>
          <a:p>
            <a:r>
              <a:rPr lang="en-US" sz="9800" dirty="0" err="1"/>
              <a:t>VTrans</a:t>
            </a:r>
            <a:r>
              <a:rPr lang="en-US" sz="9800" dirty="0"/>
              <a:t> A-76 Standards for Town &amp; Development Roads</a:t>
            </a:r>
          </a:p>
          <a:p>
            <a:r>
              <a:rPr lang="en-US" sz="9800" dirty="0" err="1"/>
              <a:t>VTrans</a:t>
            </a:r>
            <a:r>
              <a:rPr lang="en-US" sz="9800" dirty="0"/>
              <a:t> B-71 Standards for Residential and Commercial Drives</a:t>
            </a:r>
          </a:p>
          <a:p>
            <a:pPr marL="0" indent="0">
              <a:buNone/>
            </a:pPr>
            <a:endParaRPr lang="en-US" sz="5500" dirty="0"/>
          </a:p>
          <a:p>
            <a:pPr marL="0" indent="0">
              <a:buNone/>
            </a:pPr>
            <a:r>
              <a:rPr lang="en-US" sz="8600" dirty="0"/>
              <a:t>“When issuing a Notice of Permission to Proceed, the </a:t>
            </a:r>
            <a:r>
              <a:rPr lang="en-US" sz="8600" dirty="0" err="1"/>
              <a:t>Selectboard</a:t>
            </a:r>
            <a:r>
              <a:rPr lang="en-US" sz="8600" dirty="0"/>
              <a:t> shall require that the proposed access will be constructed or developed according to </a:t>
            </a:r>
            <a:r>
              <a:rPr lang="en-US" sz="8600" dirty="0" err="1"/>
              <a:t>VTrans</a:t>
            </a:r>
            <a:r>
              <a:rPr lang="en-US" sz="8600" dirty="0"/>
              <a:t> Standards B-71 and A-76.”</a:t>
            </a:r>
          </a:p>
          <a:p>
            <a:pPr marL="0" indent="0">
              <a:buNone/>
            </a:pPr>
            <a:r>
              <a:rPr lang="en-US" sz="2800" dirty="0"/>
              <a:t>			</a:t>
            </a:r>
          </a:p>
          <a:p>
            <a:pPr marL="0" indent="0">
              <a:buNone/>
            </a:pPr>
            <a:r>
              <a:rPr lang="en-US" sz="2800" dirty="0"/>
              <a:t>					</a:t>
            </a:r>
            <a:r>
              <a:rPr lang="en-US" sz="5500" i="1" dirty="0"/>
              <a:t>VLCT Municipal Assistance Center</a:t>
            </a:r>
          </a:p>
          <a:p>
            <a:pPr marL="0" indent="0">
              <a:buNone/>
            </a:pPr>
            <a:r>
              <a:rPr lang="en-US" sz="5500" i="1" dirty="0"/>
              <a:t>					Model Town Highway Access Policy</a:t>
            </a:r>
            <a:r>
              <a:rPr lang="en-US" sz="4300" i="1" dirty="0"/>
              <a:t>	</a:t>
            </a:r>
            <a:r>
              <a:rPr lang="en-US" sz="2800" i="1" dirty="0"/>
              <a:t>	</a:t>
            </a:r>
          </a:p>
        </p:txBody>
      </p:sp>
      <p:sp>
        <p:nvSpPr>
          <p:cNvPr id="4" name="Date Placeholder 3"/>
          <p:cNvSpPr>
            <a:spLocks noGrp="1"/>
          </p:cNvSpPr>
          <p:nvPr>
            <p:ph type="dt" sz="half" idx="10"/>
          </p:nvPr>
        </p:nvSpPr>
        <p:spPr/>
        <p:txBody>
          <a:bodyPr/>
          <a:lstStyle/>
          <a:p>
            <a:r>
              <a:rPr lang="en-US"/>
              <a:t>June 27, 2018</a:t>
            </a:r>
            <a:endParaRPr lang="en-US" dirty="0"/>
          </a:p>
        </p:txBody>
      </p:sp>
      <p:sp>
        <p:nvSpPr>
          <p:cNvPr id="5" name="Slide Number Placeholder 4"/>
          <p:cNvSpPr>
            <a:spLocks noGrp="1"/>
          </p:cNvSpPr>
          <p:nvPr>
            <p:ph type="sldNum" sz="quarter" idx="12"/>
          </p:nvPr>
        </p:nvSpPr>
        <p:spPr/>
        <p:txBody>
          <a:bodyPr/>
          <a:lstStyle/>
          <a:p>
            <a:fld id="{29EBFB8C-7212-4D31-BB7E-39D4B81622BC}" type="slidenum">
              <a:rPr lang="en-US" smtClean="0"/>
              <a:pPr/>
              <a:t>10</a:t>
            </a:fld>
            <a:endParaRPr lang="en-US"/>
          </a:p>
        </p:txBody>
      </p:sp>
      <p:sp>
        <p:nvSpPr>
          <p:cNvPr id="6" name="Footer Placeholder 5">
            <a:extLst>
              <a:ext uri="{FF2B5EF4-FFF2-40B4-BE49-F238E27FC236}">
                <a16:creationId xmlns:a16="http://schemas.microsoft.com/office/drawing/2014/main" id="{18B089A7-9086-447D-B23B-02618F77A2B5}"/>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12101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Sample </a:t>
            </a:r>
            <a:r>
              <a:rPr lang="en-US" dirty="0" err="1"/>
              <a:t>Stormwater</a:t>
            </a:r>
            <a:r>
              <a:rPr lang="en-US" dirty="0"/>
              <a:t> Drainage Management Standards </a:t>
            </a: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a:t>Culvert Size</a:t>
            </a:r>
          </a:p>
          <a:p>
            <a:pPr marL="514350" indent="-514350">
              <a:buFont typeface="+mj-lt"/>
              <a:buAutoNum type="arabicPeriod"/>
            </a:pPr>
            <a:r>
              <a:rPr lang="en-US" dirty="0"/>
              <a:t>Design and Installation of Culverts</a:t>
            </a:r>
          </a:p>
          <a:p>
            <a:pPr marL="514350" indent="-514350">
              <a:buFont typeface="+mj-lt"/>
              <a:buAutoNum type="arabicPeriod"/>
            </a:pPr>
            <a:r>
              <a:rPr lang="en-US" dirty="0"/>
              <a:t>Ditches and Slopes</a:t>
            </a:r>
          </a:p>
          <a:p>
            <a:pPr marL="514350" indent="-514350">
              <a:buFont typeface="+mj-lt"/>
              <a:buAutoNum type="arabicPeriod"/>
            </a:pPr>
            <a:r>
              <a:rPr lang="en-US" dirty="0"/>
              <a:t>Drainage Outlets and Turnouts</a:t>
            </a:r>
          </a:p>
          <a:p>
            <a:pPr marL="514350" indent="-514350">
              <a:buFont typeface="+mj-lt"/>
              <a:buAutoNum type="arabicPeriod"/>
            </a:pPr>
            <a:r>
              <a:rPr lang="en-US" dirty="0"/>
              <a:t>Surface Materials and Road Crowning</a:t>
            </a:r>
          </a:p>
          <a:p>
            <a:pPr marL="514350" indent="-514350">
              <a:buFont typeface="+mj-lt"/>
              <a:buAutoNum type="arabicPeriod"/>
            </a:pPr>
            <a:r>
              <a:rPr lang="en-US" dirty="0"/>
              <a:t>Approaches to Public Roads</a:t>
            </a:r>
          </a:p>
          <a:p>
            <a:pPr marL="514350" indent="-514350">
              <a:buFont typeface="+mj-lt"/>
              <a:buAutoNum type="arabicPeriod"/>
            </a:pPr>
            <a:r>
              <a:rPr lang="en-US" dirty="0"/>
              <a:t>Soil Disturbing Activities and Bank Stabilization</a:t>
            </a:r>
          </a:p>
          <a:p>
            <a:pPr marL="0" indent="0">
              <a:buNone/>
            </a:pPr>
            <a:r>
              <a:rPr lang="en-US" dirty="0">
                <a:solidFill>
                  <a:srgbClr val="C00000"/>
                </a:solidFill>
              </a:rPr>
              <a:t>Purpose: to help towns accomplish the erosion prevention requirements imposed by the MRGP by addressing drainage into the public right-of-way.</a:t>
            </a:r>
          </a:p>
          <a:p>
            <a:pPr marL="514350" indent="-514350">
              <a:buFont typeface="+mj-lt"/>
              <a:buAutoNum type="arabicPeriod"/>
            </a:pPr>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a:t>June 27, 2018</a:t>
            </a:r>
            <a:endParaRPr lang="en-US" dirty="0"/>
          </a:p>
        </p:txBody>
      </p:sp>
      <p:sp>
        <p:nvSpPr>
          <p:cNvPr id="5" name="Slide Number Placeholder 4"/>
          <p:cNvSpPr>
            <a:spLocks noGrp="1"/>
          </p:cNvSpPr>
          <p:nvPr>
            <p:ph type="sldNum" sz="quarter" idx="12"/>
          </p:nvPr>
        </p:nvSpPr>
        <p:spPr/>
        <p:txBody>
          <a:bodyPr/>
          <a:lstStyle/>
          <a:p>
            <a:fld id="{29EBFB8C-7212-4D31-BB7E-39D4B81622BC}" type="slidenum">
              <a:rPr lang="en-US" smtClean="0"/>
              <a:pPr/>
              <a:t>11</a:t>
            </a:fld>
            <a:endParaRPr lang="en-US"/>
          </a:p>
        </p:txBody>
      </p:sp>
      <p:sp>
        <p:nvSpPr>
          <p:cNvPr id="6" name="Footer Placeholder 5">
            <a:extLst>
              <a:ext uri="{FF2B5EF4-FFF2-40B4-BE49-F238E27FC236}">
                <a16:creationId xmlns:a16="http://schemas.microsoft.com/office/drawing/2014/main" id="{6CDA8D2C-2F68-45F4-9BED-E1A4D53BD5B4}"/>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7579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Drainage Management Standards reference documents</a:t>
            </a:r>
          </a:p>
        </p:txBody>
      </p:sp>
      <p:sp>
        <p:nvSpPr>
          <p:cNvPr id="3" name="Content Placeholder 2"/>
          <p:cNvSpPr>
            <a:spLocks noGrp="1"/>
          </p:cNvSpPr>
          <p:nvPr>
            <p:ph idx="1"/>
          </p:nvPr>
        </p:nvSpPr>
        <p:spPr/>
        <p:txBody>
          <a:bodyPr>
            <a:normAutofit fontScale="77500" lnSpcReduction="20000"/>
          </a:bodyPr>
          <a:lstStyle/>
          <a:p>
            <a:r>
              <a:rPr lang="en-US" i="1" dirty="0"/>
              <a:t>Vermont DEC Municipal Roads General Permit </a:t>
            </a:r>
            <a:r>
              <a:rPr lang="en-US" dirty="0"/>
              <a:t>– VTDEC, January 2018</a:t>
            </a:r>
          </a:p>
          <a:p>
            <a:r>
              <a:rPr lang="en-US" i="1" dirty="0"/>
              <a:t>Intermittent Stream Culvert Sizing Guidance </a:t>
            </a:r>
            <a:r>
              <a:rPr lang="en-US" dirty="0"/>
              <a:t>– VTDEC, January 2018</a:t>
            </a:r>
          </a:p>
          <a:p>
            <a:r>
              <a:rPr lang="en-US" i="1" dirty="0"/>
              <a:t>Developing a Highway Access Policy</a:t>
            </a:r>
            <a:r>
              <a:rPr lang="en-US" dirty="0"/>
              <a:t> – Vermont Local Roads Program (VLR), 1997</a:t>
            </a:r>
          </a:p>
          <a:p>
            <a:r>
              <a:rPr lang="en-US" i="1" dirty="0"/>
              <a:t>Town Road and Bridge Standards </a:t>
            </a:r>
            <a:r>
              <a:rPr lang="en-US" dirty="0"/>
              <a:t>– </a:t>
            </a:r>
            <a:r>
              <a:rPr lang="en-US" dirty="0" err="1"/>
              <a:t>VTrans</a:t>
            </a:r>
            <a:r>
              <a:rPr lang="en-US" dirty="0"/>
              <a:t> Orange Book, Section 7, April 2017</a:t>
            </a:r>
          </a:p>
          <a:p>
            <a:r>
              <a:rPr lang="en-US" i="1" dirty="0"/>
              <a:t>Access Management Program Guidelines </a:t>
            </a:r>
            <a:r>
              <a:rPr lang="en-US" dirty="0"/>
              <a:t>– </a:t>
            </a:r>
            <a:r>
              <a:rPr lang="en-US" dirty="0" err="1"/>
              <a:t>VTrans</a:t>
            </a:r>
            <a:r>
              <a:rPr lang="en-US" dirty="0"/>
              <a:t>, 2005</a:t>
            </a:r>
          </a:p>
          <a:p>
            <a:r>
              <a:rPr lang="en-US" i="1" dirty="0"/>
              <a:t>Vermont Better Backroads Manual </a:t>
            </a:r>
            <a:r>
              <a:rPr lang="en-US" dirty="0"/>
              <a:t>– George D. Aiken &amp; Northern Vermont Resource Conservation and Development Councils, 2009</a:t>
            </a:r>
          </a:p>
        </p:txBody>
      </p:sp>
      <p:sp>
        <p:nvSpPr>
          <p:cNvPr id="4" name="Date Placeholder 3"/>
          <p:cNvSpPr>
            <a:spLocks noGrp="1"/>
          </p:cNvSpPr>
          <p:nvPr>
            <p:ph type="dt" sz="half" idx="10"/>
          </p:nvPr>
        </p:nvSpPr>
        <p:spPr/>
        <p:txBody>
          <a:bodyPr/>
          <a:lstStyle/>
          <a:p>
            <a:r>
              <a:rPr lang="en-US"/>
              <a:t>June 27, 2018</a:t>
            </a:r>
            <a:endParaRPr lang="en-US" dirty="0"/>
          </a:p>
        </p:txBody>
      </p:sp>
      <p:sp>
        <p:nvSpPr>
          <p:cNvPr id="5" name="Slide Number Placeholder 4"/>
          <p:cNvSpPr>
            <a:spLocks noGrp="1"/>
          </p:cNvSpPr>
          <p:nvPr>
            <p:ph type="sldNum" sz="quarter" idx="12"/>
          </p:nvPr>
        </p:nvSpPr>
        <p:spPr/>
        <p:txBody>
          <a:bodyPr/>
          <a:lstStyle/>
          <a:p>
            <a:fld id="{29EBFB8C-7212-4D31-BB7E-39D4B81622BC}" type="slidenum">
              <a:rPr lang="en-US" smtClean="0"/>
              <a:pPr/>
              <a:t>12</a:t>
            </a:fld>
            <a:endParaRPr lang="en-US"/>
          </a:p>
        </p:txBody>
      </p:sp>
      <p:sp>
        <p:nvSpPr>
          <p:cNvPr id="6" name="Footer Placeholder 5">
            <a:extLst>
              <a:ext uri="{FF2B5EF4-FFF2-40B4-BE49-F238E27FC236}">
                <a16:creationId xmlns:a16="http://schemas.microsoft.com/office/drawing/2014/main" id="{9F4AAF98-F0B0-498D-A045-550303D08A5A}"/>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97423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Sample Access Standard</a:t>
            </a:r>
            <a:br>
              <a:rPr lang="en-US" dirty="0"/>
            </a:br>
            <a:r>
              <a:rPr lang="en-US" dirty="0"/>
              <a:t>VTDEC Culvert Sizing Guidance</a:t>
            </a:r>
          </a:p>
        </p:txBody>
      </p:sp>
      <p:sp>
        <p:nvSpPr>
          <p:cNvPr id="4" name="Date Placeholder 3"/>
          <p:cNvSpPr>
            <a:spLocks noGrp="1"/>
          </p:cNvSpPr>
          <p:nvPr>
            <p:ph type="dt" sz="half" idx="10"/>
          </p:nvPr>
        </p:nvSpPr>
        <p:spPr/>
        <p:txBody>
          <a:bodyPr/>
          <a:lstStyle/>
          <a:p>
            <a:r>
              <a:rPr lang="en-US"/>
              <a:t>June 27, 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FB8C-7212-4D31-BB7E-39D4B81622BC}" type="slidenum">
              <a:rPr lang="en-US" smtClean="0"/>
              <a:pPr/>
              <a:t>13</a:t>
            </a:fld>
            <a:endParaRPr lang="en-US"/>
          </a:p>
        </p:txBody>
      </p:sp>
      <p:pic>
        <p:nvPicPr>
          <p:cNvPr id="7" name="Content Placeholder 6"/>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2155796" y="1417637"/>
            <a:ext cx="6126480" cy="5486400"/>
          </a:xfrm>
          <a:prstGeom prst="rect">
            <a:avLst/>
          </a:prstGeom>
        </p:spPr>
      </p:pic>
    </p:spTree>
    <p:extLst>
      <p:ext uri="{BB962C8B-B14F-4D97-AF65-F5344CB8AC3E}">
        <p14:creationId xmlns:p14="http://schemas.microsoft.com/office/powerpoint/2010/main" val="247273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Sample Access Standard</a:t>
            </a:r>
            <a:br>
              <a:rPr lang="en-US" dirty="0"/>
            </a:br>
            <a:r>
              <a:rPr lang="en-US" dirty="0"/>
              <a:t>Ditches and Slopes</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Driveway and private access road ditches with slopes 0% to 5% shall at a minimum be grass-lined with no bare soil. Geotextile and erosion matting may be used instead of seed and mulch.</a:t>
            </a:r>
          </a:p>
          <a:p>
            <a:pPr lvl="0"/>
            <a:r>
              <a:rPr lang="en-US" dirty="0"/>
              <a:t>Driveway and private access road ditches with slopes 5% to 8% shall be stone-lined with 6” – 8” minus stone, grass-lined with stone check dams, or grass-lined with disconnection practices such as cross culverts or turnouts to reduce runoff volume.</a:t>
            </a:r>
          </a:p>
          <a:p>
            <a:pPr lvl="0"/>
            <a:r>
              <a:rPr lang="en-US" dirty="0"/>
              <a:t>Driveway and private access road ditches with slopes greater than 10% shall be stone-lined with 12” minus stone or the equivalent.</a:t>
            </a:r>
          </a:p>
          <a:p>
            <a:endParaRPr lang="en-US" dirty="0"/>
          </a:p>
        </p:txBody>
      </p:sp>
      <p:sp>
        <p:nvSpPr>
          <p:cNvPr id="4" name="Date Placeholder 3"/>
          <p:cNvSpPr>
            <a:spLocks noGrp="1"/>
          </p:cNvSpPr>
          <p:nvPr>
            <p:ph type="dt" sz="half" idx="10"/>
          </p:nvPr>
        </p:nvSpPr>
        <p:spPr/>
        <p:txBody>
          <a:bodyPr/>
          <a:lstStyle/>
          <a:p>
            <a:r>
              <a:rPr lang="en-US"/>
              <a:t>June 27, 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FB8C-7212-4D31-BB7E-39D4B81622BC}" type="slidenum">
              <a:rPr lang="en-US" smtClean="0"/>
              <a:pPr/>
              <a:t>14</a:t>
            </a:fld>
            <a:endParaRPr lang="en-US"/>
          </a:p>
        </p:txBody>
      </p:sp>
    </p:spTree>
    <p:extLst>
      <p:ext uri="{BB962C8B-B14F-4D97-AF65-F5344CB8AC3E}">
        <p14:creationId xmlns:p14="http://schemas.microsoft.com/office/powerpoint/2010/main" val="1641459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Sample Access Standard</a:t>
            </a:r>
            <a:br>
              <a:rPr lang="en-US" dirty="0"/>
            </a:br>
            <a:r>
              <a:rPr lang="en-US" dirty="0"/>
              <a:t>Drainage Outlets</a:t>
            </a:r>
          </a:p>
        </p:txBody>
      </p:sp>
      <p:sp>
        <p:nvSpPr>
          <p:cNvPr id="3" name="Content Placeholder 2"/>
          <p:cNvSpPr>
            <a:spLocks noGrp="1"/>
          </p:cNvSpPr>
          <p:nvPr>
            <p:ph idx="1"/>
          </p:nvPr>
        </p:nvSpPr>
        <p:spPr/>
        <p:txBody>
          <a:bodyPr/>
          <a:lstStyle/>
          <a:p>
            <a:pPr lvl="0"/>
            <a:r>
              <a:rPr lang="en-US" dirty="0"/>
              <a:t>All drainage ditches shall be turned out to avoid direct outlet to surface waters.</a:t>
            </a:r>
          </a:p>
          <a:p>
            <a:pPr lvl="0"/>
            <a:r>
              <a:rPr lang="en-US" dirty="0"/>
              <a:t>Turnouts onto slopes 0% to less than 5% shall, at a minimum, be stabilized with grass.</a:t>
            </a:r>
          </a:p>
          <a:p>
            <a:pPr lvl="0"/>
            <a:r>
              <a:rPr lang="en-US" dirty="0"/>
              <a:t>Turnouts onto slopes 5% or greater shall be stabilized with stone.</a:t>
            </a:r>
          </a:p>
          <a:p>
            <a:endParaRPr lang="en-US" dirty="0"/>
          </a:p>
        </p:txBody>
      </p:sp>
      <p:sp>
        <p:nvSpPr>
          <p:cNvPr id="4" name="Date Placeholder 3"/>
          <p:cNvSpPr>
            <a:spLocks noGrp="1"/>
          </p:cNvSpPr>
          <p:nvPr>
            <p:ph type="dt" sz="half" idx="10"/>
          </p:nvPr>
        </p:nvSpPr>
        <p:spPr/>
        <p:txBody>
          <a:bodyPr/>
          <a:lstStyle/>
          <a:p>
            <a:r>
              <a:rPr lang="en-US"/>
              <a:t>June 27, 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FB8C-7212-4D31-BB7E-39D4B81622BC}" type="slidenum">
              <a:rPr lang="en-US" smtClean="0"/>
              <a:pPr/>
              <a:t>15</a:t>
            </a:fld>
            <a:endParaRPr lang="en-US"/>
          </a:p>
        </p:txBody>
      </p:sp>
    </p:spTree>
    <p:extLst>
      <p:ext uri="{BB962C8B-B14F-4D97-AF65-F5344CB8AC3E}">
        <p14:creationId xmlns:p14="http://schemas.microsoft.com/office/powerpoint/2010/main" val="3297880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The most recent version of the </a:t>
            </a:r>
            <a:r>
              <a:rPr lang="en-US" dirty="0" err="1"/>
              <a:t>VTrans</a:t>
            </a:r>
            <a:r>
              <a:rPr lang="en-US" dirty="0"/>
              <a:t> Town Road and Bridge Standards. . .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Culverts</a:t>
            </a:r>
          </a:p>
          <a:p>
            <a:pPr lvl="1"/>
            <a:r>
              <a:rPr lang="en-US" dirty="0"/>
              <a:t>Minimum driveway culvert – 15 inches</a:t>
            </a:r>
          </a:p>
          <a:p>
            <a:pPr lvl="1"/>
            <a:r>
              <a:rPr lang="en-US" dirty="0"/>
              <a:t>Minimum development road culvert – 18 inches</a:t>
            </a:r>
          </a:p>
          <a:p>
            <a:pPr lvl="1"/>
            <a:r>
              <a:rPr lang="en-US" dirty="0"/>
              <a:t>Culvert headwalls required where there is erosion</a:t>
            </a:r>
          </a:p>
          <a:p>
            <a:r>
              <a:rPr lang="en-US" dirty="0"/>
              <a:t>Ditches and Slopes</a:t>
            </a:r>
          </a:p>
          <a:p>
            <a:pPr lvl="1"/>
            <a:r>
              <a:rPr lang="en-US" dirty="0"/>
              <a:t>Ditches must be turned out to avoid direct outlet into surface waters</a:t>
            </a:r>
          </a:p>
          <a:p>
            <a:pPr lvl="1"/>
            <a:r>
              <a:rPr lang="en-US" dirty="0"/>
              <a:t>Ditch slopes less than 5% - seeded and mulched</a:t>
            </a:r>
          </a:p>
          <a:p>
            <a:pPr lvl="1"/>
            <a:r>
              <a:rPr lang="en-US" dirty="0"/>
              <a:t>Ditch slopes greater than 5% - stone lined</a:t>
            </a:r>
          </a:p>
          <a:p>
            <a:pPr lvl="1"/>
            <a:r>
              <a:rPr lang="en-US" dirty="0"/>
              <a:t>Driveways and roads crowned for water drainage</a:t>
            </a:r>
          </a:p>
          <a:p>
            <a:pPr lvl="1">
              <a:buNone/>
            </a:pPr>
            <a:endParaRPr lang="en-US" dirty="0"/>
          </a:p>
        </p:txBody>
      </p:sp>
      <p:sp>
        <p:nvSpPr>
          <p:cNvPr id="4" name="Date Placeholder 3"/>
          <p:cNvSpPr>
            <a:spLocks noGrp="1"/>
          </p:cNvSpPr>
          <p:nvPr>
            <p:ph type="dt" sz="half" idx="10"/>
          </p:nvPr>
        </p:nvSpPr>
        <p:spPr/>
        <p:txBody>
          <a:bodyPr/>
          <a:lstStyle/>
          <a:p>
            <a:r>
              <a:rPr lang="en-US"/>
              <a:t>June 27, 2018</a:t>
            </a:r>
            <a:endParaRPr lang="en-US" dirty="0"/>
          </a:p>
        </p:txBody>
      </p:sp>
      <p:sp>
        <p:nvSpPr>
          <p:cNvPr id="5" name="Slide Number Placeholder 4"/>
          <p:cNvSpPr>
            <a:spLocks noGrp="1"/>
          </p:cNvSpPr>
          <p:nvPr>
            <p:ph type="sldNum" sz="quarter" idx="12"/>
          </p:nvPr>
        </p:nvSpPr>
        <p:spPr/>
        <p:txBody>
          <a:bodyPr/>
          <a:lstStyle/>
          <a:p>
            <a:fld id="{29EBFB8C-7212-4D31-BB7E-39D4B81622BC}" type="slidenum">
              <a:rPr lang="en-US" smtClean="0"/>
              <a:pPr/>
              <a:t>16</a:t>
            </a:fld>
            <a:endParaRPr lang="en-US"/>
          </a:p>
        </p:txBody>
      </p:sp>
      <p:sp>
        <p:nvSpPr>
          <p:cNvPr id="6" name="Footer Placeholder 5">
            <a:extLst>
              <a:ext uri="{FF2B5EF4-FFF2-40B4-BE49-F238E27FC236}">
                <a16:creationId xmlns:a16="http://schemas.microsoft.com/office/drawing/2014/main" id="{91BBE5EE-A1B9-4109-B578-5706773FC2EA}"/>
              </a:ext>
            </a:extLst>
          </p:cNvPr>
          <p:cNvSpPr>
            <a:spLocks noGrp="1"/>
          </p:cNvSpPr>
          <p:nvPr>
            <p:ph type="ftr" sz="quarter" idx="1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Sample Access Standard</a:t>
            </a:r>
            <a:br>
              <a:rPr lang="en-US" dirty="0"/>
            </a:br>
            <a:r>
              <a:rPr lang="en-US" dirty="0"/>
              <a:t>Soil Disturbance and Bank Stabilization</a:t>
            </a:r>
          </a:p>
        </p:txBody>
      </p:sp>
      <p:sp>
        <p:nvSpPr>
          <p:cNvPr id="3" name="Content Placeholder 2"/>
          <p:cNvSpPr>
            <a:spLocks noGrp="1"/>
          </p:cNvSpPr>
          <p:nvPr>
            <p:ph idx="1"/>
          </p:nvPr>
        </p:nvSpPr>
        <p:spPr/>
        <p:txBody>
          <a:bodyPr>
            <a:normAutofit fontScale="85000" lnSpcReduction="10000"/>
          </a:bodyPr>
          <a:lstStyle/>
          <a:p>
            <a:r>
              <a:rPr lang="en-US" dirty="0"/>
              <a:t>Following construction and soil disturbance on driveways and access roads, all exposed areas shall be revegetated with seed and mulch, </a:t>
            </a:r>
            <a:r>
              <a:rPr lang="en-US" dirty="0" err="1"/>
              <a:t>hydroseeded</a:t>
            </a:r>
            <a:r>
              <a:rPr lang="en-US" dirty="0"/>
              <a:t>, or stone lined within 5 days of disturbance of soils.</a:t>
            </a:r>
          </a:p>
          <a:p>
            <a:r>
              <a:rPr lang="en-US" dirty="0"/>
              <a:t>All banks and slopes adjacent to driveways an private access roads shall at a minimum be stabilized by seeding and mulching.</a:t>
            </a:r>
          </a:p>
          <a:p>
            <a:r>
              <a:rPr lang="en-US" dirty="0"/>
              <a:t>In situations where banks will erode in spite of seeding the legislative body or designee may require other methods for stabilizing soils, such as the use of structural materials and woody plants.</a:t>
            </a:r>
          </a:p>
        </p:txBody>
      </p:sp>
      <p:sp>
        <p:nvSpPr>
          <p:cNvPr id="4" name="Date Placeholder 3"/>
          <p:cNvSpPr>
            <a:spLocks noGrp="1"/>
          </p:cNvSpPr>
          <p:nvPr>
            <p:ph type="dt" sz="half" idx="10"/>
          </p:nvPr>
        </p:nvSpPr>
        <p:spPr/>
        <p:txBody>
          <a:bodyPr/>
          <a:lstStyle/>
          <a:p>
            <a:r>
              <a:rPr lang="en-US"/>
              <a:t>June 27, 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FB8C-7212-4D31-BB7E-39D4B81622BC}" type="slidenum">
              <a:rPr lang="en-US" smtClean="0"/>
              <a:pPr/>
              <a:t>17</a:t>
            </a:fld>
            <a:endParaRPr lang="en-US"/>
          </a:p>
        </p:txBody>
      </p:sp>
    </p:spTree>
    <p:extLst>
      <p:ext uri="{BB962C8B-B14F-4D97-AF65-F5344CB8AC3E}">
        <p14:creationId xmlns:p14="http://schemas.microsoft.com/office/powerpoint/2010/main" val="2782001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Subdivision and/or Zoning Regulations</a:t>
            </a:r>
          </a:p>
        </p:txBody>
      </p:sp>
      <p:sp>
        <p:nvSpPr>
          <p:cNvPr id="3" name="Content Placeholder 2"/>
          <p:cNvSpPr>
            <a:spLocks noGrp="1"/>
          </p:cNvSpPr>
          <p:nvPr>
            <p:ph idx="1"/>
          </p:nvPr>
        </p:nvSpPr>
        <p:spPr/>
        <p:txBody>
          <a:bodyPr>
            <a:normAutofit fontScale="92500"/>
          </a:bodyPr>
          <a:lstStyle/>
          <a:p>
            <a:r>
              <a:rPr lang="en-US" dirty="0"/>
              <a:t>Town road access, driveway and development road standards can be included in zoning.</a:t>
            </a:r>
          </a:p>
          <a:p>
            <a:r>
              <a:rPr lang="en-US" dirty="0"/>
              <a:t>Subdivision or zoning can (and should) reference other adopted standards, such as the town’s road access policy or </a:t>
            </a:r>
            <a:r>
              <a:rPr lang="en-US" dirty="0" err="1"/>
              <a:t>VTrans</a:t>
            </a:r>
            <a:r>
              <a:rPr lang="en-US" dirty="0"/>
              <a:t> Town Road and Bridge Standards. </a:t>
            </a:r>
          </a:p>
          <a:p>
            <a:r>
              <a:rPr lang="en-US" dirty="0"/>
              <a:t>The Zoning Administrator can stipulate that the applicant obtain an access permit from the </a:t>
            </a:r>
            <a:r>
              <a:rPr lang="en-US" dirty="0" err="1"/>
              <a:t>Selectboard</a:t>
            </a:r>
            <a:r>
              <a:rPr lang="en-US" dirty="0"/>
              <a:t> before the zoning permit is valid.</a:t>
            </a:r>
          </a:p>
        </p:txBody>
      </p:sp>
      <p:sp>
        <p:nvSpPr>
          <p:cNvPr id="4" name="Date Placeholder 3"/>
          <p:cNvSpPr>
            <a:spLocks noGrp="1"/>
          </p:cNvSpPr>
          <p:nvPr>
            <p:ph type="dt" sz="half" idx="10"/>
          </p:nvPr>
        </p:nvSpPr>
        <p:spPr/>
        <p:txBody>
          <a:bodyPr/>
          <a:lstStyle/>
          <a:p>
            <a:r>
              <a:rPr lang="en-US"/>
              <a:t>June 27, 2018</a:t>
            </a:r>
            <a:endParaRPr lang="en-US" dirty="0"/>
          </a:p>
        </p:txBody>
      </p:sp>
      <p:sp>
        <p:nvSpPr>
          <p:cNvPr id="5" name="Slide Number Placeholder 4"/>
          <p:cNvSpPr>
            <a:spLocks noGrp="1"/>
          </p:cNvSpPr>
          <p:nvPr>
            <p:ph type="sldNum" sz="quarter" idx="12"/>
          </p:nvPr>
        </p:nvSpPr>
        <p:spPr/>
        <p:txBody>
          <a:bodyPr/>
          <a:lstStyle/>
          <a:p>
            <a:fld id="{29EBFB8C-7212-4D31-BB7E-39D4B81622BC}" type="slidenum">
              <a:rPr lang="en-US" smtClean="0"/>
              <a:pPr/>
              <a:t>18</a:t>
            </a:fld>
            <a:endParaRPr lang="en-US"/>
          </a:p>
        </p:txBody>
      </p:sp>
      <p:sp>
        <p:nvSpPr>
          <p:cNvPr id="6" name="Footer Placeholder 5">
            <a:extLst>
              <a:ext uri="{FF2B5EF4-FFF2-40B4-BE49-F238E27FC236}">
                <a16:creationId xmlns:a16="http://schemas.microsoft.com/office/drawing/2014/main" id="{455287F9-588E-49EE-BDE8-A9270FDC990C}"/>
              </a:ext>
            </a:extLst>
          </p:cNvPr>
          <p:cNvSpPr>
            <a:spLocks noGrp="1"/>
          </p:cNvSpPr>
          <p:nvPr>
            <p:ph type="ftr" sz="quarter" idx="1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Document Consistency is important!</a:t>
            </a:r>
          </a:p>
        </p:txBody>
      </p:sp>
      <p:sp>
        <p:nvSpPr>
          <p:cNvPr id="3" name="Content Placeholder 2"/>
          <p:cNvSpPr>
            <a:spLocks noGrp="1"/>
          </p:cNvSpPr>
          <p:nvPr>
            <p:ph idx="1"/>
          </p:nvPr>
        </p:nvSpPr>
        <p:spPr/>
        <p:txBody>
          <a:bodyPr/>
          <a:lstStyle/>
          <a:p>
            <a:pPr marL="0" indent="0">
              <a:buNone/>
            </a:pPr>
            <a:r>
              <a:rPr lang="en-US" dirty="0"/>
              <a:t>These documents all need to align and not conflict:</a:t>
            </a:r>
          </a:p>
          <a:p>
            <a:r>
              <a:rPr lang="en-US" dirty="0"/>
              <a:t>Town Highway access policy or ordinance </a:t>
            </a:r>
          </a:p>
          <a:p>
            <a:r>
              <a:rPr lang="en-US" dirty="0"/>
              <a:t>Town Road and Bridge Standards</a:t>
            </a:r>
          </a:p>
          <a:p>
            <a:r>
              <a:rPr lang="en-US" dirty="0"/>
              <a:t>Subdivision and Zoning Regulations</a:t>
            </a:r>
          </a:p>
          <a:p>
            <a:r>
              <a:rPr lang="en-US" dirty="0"/>
              <a:t>Maybe even Public Works Specifications (?)</a:t>
            </a:r>
          </a:p>
          <a:p>
            <a:endParaRPr lang="en-US" dirty="0"/>
          </a:p>
          <a:p>
            <a:endParaRPr lang="en-US" dirty="0"/>
          </a:p>
          <a:p>
            <a:endParaRPr lang="en-US" dirty="0"/>
          </a:p>
          <a:p>
            <a:pPr lvl="1"/>
            <a:endParaRPr lang="en-US" dirty="0"/>
          </a:p>
          <a:p>
            <a:pPr marL="457200" lvl="1" indent="0">
              <a:buNone/>
            </a:pPr>
            <a:endParaRPr lang="en-US" dirty="0"/>
          </a:p>
          <a:p>
            <a:pPr marL="457200" lvl="1" indent="0">
              <a:buNone/>
            </a:pPr>
            <a:endParaRPr lang="en-US" dirty="0"/>
          </a:p>
        </p:txBody>
      </p:sp>
      <p:sp>
        <p:nvSpPr>
          <p:cNvPr id="4" name="Date Placeholder 3"/>
          <p:cNvSpPr>
            <a:spLocks noGrp="1"/>
          </p:cNvSpPr>
          <p:nvPr>
            <p:ph type="dt" sz="half" idx="10"/>
          </p:nvPr>
        </p:nvSpPr>
        <p:spPr/>
        <p:txBody>
          <a:bodyPr/>
          <a:lstStyle/>
          <a:p>
            <a:r>
              <a:rPr lang="en-US"/>
              <a:t>June 27, 2018</a:t>
            </a:r>
            <a:endParaRPr lang="en-US" dirty="0"/>
          </a:p>
        </p:txBody>
      </p:sp>
      <p:sp>
        <p:nvSpPr>
          <p:cNvPr id="5" name="Slide Number Placeholder 4"/>
          <p:cNvSpPr>
            <a:spLocks noGrp="1"/>
          </p:cNvSpPr>
          <p:nvPr>
            <p:ph type="sldNum" sz="quarter" idx="12"/>
          </p:nvPr>
        </p:nvSpPr>
        <p:spPr/>
        <p:txBody>
          <a:bodyPr/>
          <a:lstStyle/>
          <a:p>
            <a:fld id="{29EBFB8C-7212-4D31-BB7E-39D4B81622BC}" type="slidenum">
              <a:rPr lang="en-US" smtClean="0"/>
              <a:pPr/>
              <a:t>19</a:t>
            </a:fld>
            <a:endParaRPr lang="en-US"/>
          </a:p>
        </p:txBody>
      </p:sp>
      <p:sp>
        <p:nvSpPr>
          <p:cNvPr id="6" name="Footer Placeholder 5">
            <a:extLst>
              <a:ext uri="{FF2B5EF4-FFF2-40B4-BE49-F238E27FC236}">
                <a16:creationId xmlns:a16="http://schemas.microsoft.com/office/drawing/2014/main" id="{34E0E0DC-BC15-406E-901C-707AD5DAE0B6}"/>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96700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706562"/>
          </a:xfrm>
        </p:spPr>
        <p:txBody>
          <a:bodyPr>
            <a:normAutofit/>
          </a:bodyPr>
          <a:lstStyle/>
          <a:p>
            <a:r>
              <a:rPr lang="en-US" sz="4000" dirty="0"/>
              <a:t>Municipal Road General Permit</a:t>
            </a:r>
          </a:p>
        </p:txBody>
      </p:sp>
      <p:sp>
        <p:nvSpPr>
          <p:cNvPr id="3" name="Content Placeholder 2"/>
          <p:cNvSpPr>
            <a:spLocks noGrp="1"/>
          </p:cNvSpPr>
          <p:nvPr>
            <p:ph idx="1"/>
          </p:nvPr>
        </p:nvSpPr>
        <p:spPr>
          <a:xfrm>
            <a:off x="457200" y="1752600"/>
            <a:ext cx="8077200" cy="4343400"/>
          </a:xfrm>
        </p:spPr>
        <p:txBody>
          <a:bodyPr>
            <a:normAutofit fontScale="92500" lnSpcReduction="20000"/>
          </a:bodyPr>
          <a:lstStyle/>
          <a:p>
            <a:pPr marL="857250" lvl="1" indent="-457200">
              <a:buFont typeface="Arial" pitchFamily="34" charset="0"/>
              <a:buChar char="•"/>
            </a:pPr>
            <a:r>
              <a:rPr lang="en-US" sz="3600" dirty="0"/>
              <a:t>Addresses </a:t>
            </a:r>
            <a:r>
              <a:rPr lang="en-US" sz="3600" dirty="0" err="1">
                <a:solidFill>
                  <a:srgbClr val="0070C0"/>
                </a:solidFill>
              </a:rPr>
              <a:t>stormwater</a:t>
            </a:r>
            <a:r>
              <a:rPr lang="en-US" sz="3600" dirty="0"/>
              <a:t> run-off from “hydrologically connected” municipal roadway segments (100 meters/328 ft.)</a:t>
            </a:r>
          </a:p>
          <a:p>
            <a:pPr marL="857250" lvl="1" indent="-457200">
              <a:buFont typeface="Arial" pitchFamily="34" charset="0"/>
              <a:buChar char="•"/>
            </a:pPr>
            <a:r>
              <a:rPr lang="en-US" sz="3600" dirty="0"/>
              <a:t>Requires towns to implement customized, multi-year plans to stabilize road </a:t>
            </a:r>
            <a:r>
              <a:rPr lang="en-US" sz="3600" dirty="0">
                <a:solidFill>
                  <a:srgbClr val="0070C0"/>
                </a:solidFill>
              </a:rPr>
              <a:t>drainage</a:t>
            </a:r>
            <a:r>
              <a:rPr lang="en-US" sz="3600" dirty="0"/>
              <a:t> systems</a:t>
            </a:r>
          </a:p>
          <a:p>
            <a:pPr marL="857250" lvl="1" indent="-457200">
              <a:buFont typeface="Arial" pitchFamily="34" charset="0"/>
              <a:buChar char="•"/>
            </a:pPr>
            <a:r>
              <a:rPr lang="en-US" sz="3600" b="1" dirty="0">
                <a:solidFill>
                  <a:srgbClr val="C00000"/>
                </a:solidFill>
              </a:rPr>
              <a:t>Jurisdiction is limited to the municipal road right-of-way.</a:t>
            </a:r>
          </a:p>
          <a:p>
            <a:pPr marL="857250" lvl="1" indent="-457200">
              <a:buFont typeface="Arial" pitchFamily="34" charset="0"/>
              <a:buChar char="•"/>
            </a:pPr>
            <a:r>
              <a:rPr lang="en-US" sz="3600" b="1" dirty="0">
                <a:solidFill>
                  <a:srgbClr val="C00000"/>
                </a:solidFill>
              </a:rPr>
              <a:t>Does not address private roads</a:t>
            </a:r>
            <a:endParaRPr lang="en-US" sz="3600" dirty="0"/>
          </a:p>
          <a:p>
            <a:pPr marL="857250" lvl="1" indent="-457200">
              <a:buFont typeface="Wingdings" pitchFamily="2" charset="2"/>
              <a:buChar char="§"/>
            </a:pPr>
            <a:endParaRPr lang="en-US" sz="3600" dirty="0"/>
          </a:p>
          <a:p>
            <a:pPr marL="457200" indent="-457200">
              <a:buNone/>
            </a:pPr>
            <a:endParaRPr lang="en-US" sz="4000" i="1" dirty="0"/>
          </a:p>
          <a:p>
            <a:pPr marL="457200" indent="-457200">
              <a:buNone/>
            </a:pPr>
            <a:endParaRPr lang="en-US" sz="3500" dirty="0">
              <a:solidFill>
                <a:srgbClr val="002060"/>
              </a:solidFill>
            </a:endParaRPr>
          </a:p>
        </p:txBody>
      </p:sp>
      <p:sp>
        <p:nvSpPr>
          <p:cNvPr id="4" name="Date Placeholder 3"/>
          <p:cNvSpPr>
            <a:spLocks noGrp="1"/>
          </p:cNvSpPr>
          <p:nvPr>
            <p:ph type="dt" sz="half" idx="10"/>
          </p:nvPr>
        </p:nvSpPr>
        <p:spPr/>
        <p:txBody>
          <a:bodyPr/>
          <a:lstStyle/>
          <a:p>
            <a:r>
              <a:rPr lang="en-US"/>
              <a:t>June 27, 2018</a:t>
            </a:r>
            <a:endParaRPr lang="en-US" dirty="0"/>
          </a:p>
        </p:txBody>
      </p:sp>
      <p:sp>
        <p:nvSpPr>
          <p:cNvPr id="5" name="Slide Number Placeholder 4"/>
          <p:cNvSpPr>
            <a:spLocks noGrp="1"/>
          </p:cNvSpPr>
          <p:nvPr>
            <p:ph type="sldNum" sz="quarter" idx="12"/>
          </p:nvPr>
        </p:nvSpPr>
        <p:spPr/>
        <p:txBody>
          <a:bodyPr/>
          <a:lstStyle/>
          <a:p>
            <a:fld id="{29EBFB8C-7212-4D31-BB7E-39D4B81622BC}" type="slidenum">
              <a:rPr lang="en-US" smtClean="0"/>
              <a:pPr/>
              <a:t>2</a:t>
            </a:fld>
            <a:endParaRPr lang="en-US"/>
          </a:p>
        </p:txBody>
      </p:sp>
      <p:sp>
        <p:nvSpPr>
          <p:cNvPr id="6" name="Footer Placeholder 5">
            <a:extLst>
              <a:ext uri="{FF2B5EF4-FFF2-40B4-BE49-F238E27FC236}">
                <a16:creationId xmlns:a16="http://schemas.microsoft.com/office/drawing/2014/main" id="{35E47E61-3F78-4590-9FF8-51FF9733C15E}"/>
              </a:ext>
            </a:extLst>
          </p:cNvPr>
          <p:cNvSpPr>
            <a:spLocks noGrp="1"/>
          </p:cNvSpPr>
          <p:nvPr>
            <p:ph type="ftr" sz="quarter" idx="11"/>
          </p:nvPr>
        </p:nvSpPr>
        <p:spPr/>
        <p:txBody>
          <a:bodyPr/>
          <a:lstStyle/>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If you have questions or need assistance, please contact:</a:t>
            </a:r>
          </a:p>
        </p:txBody>
      </p:sp>
      <p:sp>
        <p:nvSpPr>
          <p:cNvPr id="3" name="Content Placeholder 2"/>
          <p:cNvSpPr>
            <a:spLocks noGrp="1"/>
          </p:cNvSpPr>
          <p:nvPr>
            <p:ph idx="1"/>
          </p:nvPr>
        </p:nvSpPr>
        <p:spPr/>
        <p:txBody>
          <a:bodyPr/>
          <a:lstStyle/>
          <a:p>
            <a:pPr algn="ctr">
              <a:buFont typeface="Wingdings" pitchFamily="2" charset="2"/>
              <a:buNone/>
            </a:pPr>
            <a:endParaRPr lang="en-US" dirty="0"/>
          </a:p>
          <a:p>
            <a:pPr algn="ctr">
              <a:buFont typeface="Wingdings" pitchFamily="2" charset="2"/>
              <a:buNone/>
            </a:pPr>
            <a:r>
              <a:rPr lang="en-US" dirty="0"/>
              <a:t>Milly Archer</a:t>
            </a:r>
          </a:p>
          <a:p>
            <a:pPr algn="ctr">
              <a:buFont typeface="Wingdings" pitchFamily="2" charset="2"/>
              <a:buNone/>
            </a:pPr>
            <a:r>
              <a:rPr lang="en-US" dirty="0"/>
              <a:t>Water Resources Coordinator</a:t>
            </a:r>
          </a:p>
          <a:p>
            <a:pPr algn="ctr">
              <a:buFont typeface="Wingdings" pitchFamily="2" charset="2"/>
              <a:buNone/>
            </a:pPr>
            <a:r>
              <a:rPr lang="en-US" dirty="0"/>
              <a:t>VLCT – Municipal Assistance Center</a:t>
            </a:r>
          </a:p>
          <a:p>
            <a:pPr algn="ctr">
              <a:buFont typeface="Wingdings" pitchFamily="2" charset="2"/>
              <a:buNone/>
            </a:pPr>
            <a:r>
              <a:rPr lang="en-US" dirty="0"/>
              <a:t>(802) 229-9111</a:t>
            </a:r>
          </a:p>
          <a:p>
            <a:pPr algn="ctr">
              <a:buFont typeface="Wingdings" pitchFamily="2" charset="2"/>
              <a:buNone/>
            </a:pPr>
            <a:r>
              <a:rPr lang="en-US" dirty="0"/>
              <a:t>(800) 649-7915</a:t>
            </a:r>
          </a:p>
          <a:p>
            <a:pPr algn="ctr">
              <a:buFont typeface="Wingdings" pitchFamily="2" charset="2"/>
              <a:buNone/>
            </a:pPr>
            <a:r>
              <a:rPr lang="en-US" dirty="0"/>
              <a:t>marcher@vlct.org</a:t>
            </a:r>
          </a:p>
          <a:p>
            <a:endParaRPr lang="en-US" dirty="0"/>
          </a:p>
        </p:txBody>
      </p:sp>
      <p:sp>
        <p:nvSpPr>
          <p:cNvPr id="4" name="Date Placeholder 3"/>
          <p:cNvSpPr>
            <a:spLocks noGrp="1"/>
          </p:cNvSpPr>
          <p:nvPr>
            <p:ph type="dt" sz="half" idx="10"/>
          </p:nvPr>
        </p:nvSpPr>
        <p:spPr/>
        <p:txBody>
          <a:bodyPr/>
          <a:lstStyle/>
          <a:p>
            <a:r>
              <a:rPr lang="en-US"/>
              <a:t>June 27, 2018</a:t>
            </a:r>
            <a:endParaRPr lang="en-US" dirty="0"/>
          </a:p>
        </p:txBody>
      </p:sp>
      <p:sp>
        <p:nvSpPr>
          <p:cNvPr id="5" name="Slide Number Placeholder 4"/>
          <p:cNvSpPr>
            <a:spLocks noGrp="1"/>
          </p:cNvSpPr>
          <p:nvPr>
            <p:ph type="sldNum" sz="quarter" idx="12"/>
          </p:nvPr>
        </p:nvSpPr>
        <p:spPr/>
        <p:txBody>
          <a:bodyPr/>
          <a:lstStyle/>
          <a:p>
            <a:fld id="{29EBFB8C-7212-4D31-BB7E-39D4B81622BC}" type="slidenum">
              <a:rPr lang="en-US" smtClean="0"/>
              <a:pPr/>
              <a:t>20</a:t>
            </a:fld>
            <a:endParaRPr lang="en-US"/>
          </a:p>
        </p:txBody>
      </p:sp>
      <p:sp>
        <p:nvSpPr>
          <p:cNvPr id="6" name="Footer Placeholder 5">
            <a:extLst>
              <a:ext uri="{FF2B5EF4-FFF2-40B4-BE49-F238E27FC236}">
                <a16:creationId xmlns:a16="http://schemas.microsoft.com/office/drawing/2014/main" id="{AFB91BE7-8B19-429E-BAB1-660A58CC562F}"/>
              </a:ext>
            </a:extLst>
          </p:cNvPr>
          <p:cNvSpPr>
            <a:spLocks noGrp="1"/>
          </p:cNvSpPr>
          <p:nvPr>
            <p:ph type="ftr" sz="quarter" idx="1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Highway Access Drainage Management</a:t>
            </a:r>
          </a:p>
        </p:txBody>
      </p:sp>
      <p:sp>
        <p:nvSpPr>
          <p:cNvPr id="3" name="Content Placeholder 2"/>
          <p:cNvSpPr>
            <a:spLocks noGrp="1"/>
          </p:cNvSpPr>
          <p:nvPr>
            <p:ph idx="1"/>
          </p:nvPr>
        </p:nvSpPr>
        <p:spPr/>
        <p:txBody>
          <a:bodyPr>
            <a:normAutofit/>
          </a:bodyPr>
          <a:lstStyle/>
          <a:p>
            <a:r>
              <a:rPr lang="en-US" dirty="0"/>
              <a:t>MRGP </a:t>
            </a:r>
            <a:r>
              <a:rPr lang="en-US" dirty="0">
                <a:solidFill>
                  <a:srgbClr val="0070C0"/>
                </a:solidFill>
              </a:rPr>
              <a:t>does not address “run on” </a:t>
            </a:r>
            <a:r>
              <a:rPr lang="en-US" dirty="0"/>
              <a:t>into the municipal road ROW from adjacent lands</a:t>
            </a:r>
          </a:p>
          <a:p>
            <a:r>
              <a:rPr lang="en-US" dirty="0"/>
              <a:t>Poorly constructed driveways and private access roads can cause </a:t>
            </a:r>
            <a:r>
              <a:rPr lang="en-US" dirty="0">
                <a:solidFill>
                  <a:srgbClr val="0070C0"/>
                </a:solidFill>
              </a:rPr>
              <a:t>road damage</a:t>
            </a:r>
            <a:r>
              <a:rPr lang="en-US" dirty="0"/>
              <a:t> to town roads and contribute to </a:t>
            </a:r>
            <a:r>
              <a:rPr lang="en-US" dirty="0" err="1">
                <a:solidFill>
                  <a:srgbClr val="0070C0"/>
                </a:solidFill>
              </a:rPr>
              <a:t>stormwater</a:t>
            </a:r>
            <a:r>
              <a:rPr lang="en-US" dirty="0">
                <a:solidFill>
                  <a:srgbClr val="0070C0"/>
                </a:solidFill>
              </a:rPr>
              <a:t> pollution</a:t>
            </a:r>
            <a:r>
              <a:rPr lang="en-US" dirty="0"/>
              <a:t>.</a:t>
            </a:r>
          </a:p>
          <a:p>
            <a:r>
              <a:rPr lang="en-US" dirty="0"/>
              <a:t>It is important for towns to review highway access requirements to make sure </a:t>
            </a:r>
            <a:r>
              <a:rPr lang="en-US" dirty="0">
                <a:solidFill>
                  <a:srgbClr val="0070C0"/>
                </a:solidFill>
              </a:rPr>
              <a:t>drainage into the ROW</a:t>
            </a:r>
            <a:r>
              <a:rPr lang="en-US" dirty="0"/>
              <a:t> is addressed.</a:t>
            </a:r>
          </a:p>
        </p:txBody>
      </p:sp>
      <p:sp>
        <p:nvSpPr>
          <p:cNvPr id="4" name="Date Placeholder 3"/>
          <p:cNvSpPr>
            <a:spLocks noGrp="1"/>
          </p:cNvSpPr>
          <p:nvPr>
            <p:ph type="dt" sz="half" idx="10"/>
          </p:nvPr>
        </p:nvSpPr>
        <p:spPr/>
        <p:txBody>
          <a:bodyPr/>
          <a:lstStyle/>
          <a:p>
            <a:r>
              <a:rPr lang="en-US"/>
              <a:t>June 27, 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FB8C-7212-4D31-BB7E-39D4B81622BC}" type="slidenum">
              <a:rPr lang="en-US" smtClean="0"/>
              <a:pPr/>
              <a:t>3</a:t>
            </a:fld>
            <a:endParaRPr lang="en-US"/>
          </a:p>
        </p:txBody>
      </p:sp>
    </p:spTree>
    <p:extLst>
      <p:ext uri="{BB962C8B-B14F-4D97-AF65-F5344CB8AC3E}">
        <p14:creationId xmlns:p14="http://schemas.microsoft.com/office/powerpoint/2010/main" val="2008572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19 V.S.A. § 1111(b)</a:t>
            </a:r>
          </a:p>
        </p:txBody>
      </p:sp>
      <p:sp>
        <p:nvSpPr>
          <p:cNvPr id="3" name="Content Placeholder 2"/>
          <p:cNvSpPr>
            <a:spLocks noGrp="1"/>
          </p:cNvSpPr>
          <p:nvPr>
            <p:ph idx="1"/>
          </p:nvPr>
        </p:nvSpPr>
        <p:spPr/>
        <p:txBody>
          <a:bodyPr/>
          <a:lstStyle/>
          <a:p>
            <a:r>
              <a:rPr lang="en-US" dirty="0"/>
              <a:t>Requires all individuals and corporations to obtain a permit to occupy or alter any part of a municipal right-of-way</a:t>
            </a:r>
          </a:p>
          <a:p>
            <a:r>
              <a:rPr lang="en-US" dirty="0">
                <a:solidFill>
                  <a:srgbClr val="0070C0"/>
                </a:solidFill>
              </a:rPr>
              <a:t>Access permit requirements </a:t>
            </a:r>
            <a:r>
              <a:rPr lang="en-US" dirty="0"/>
              <a:t>may be found in the form of a policy, or in an ordinance, zoning, subdivision or they may be informal.</a:t>
            </a:r>
          </a:p>
          <a:p>
            <a:r>
              <a:rPr lang="en-US" dirty="0"/>
              <a:t>(Sec. 1111(a), directs the state to require permits for access onto state highways.)</a:t>
            </a:r>
          </a:p>
          <a:p>
            <a:endParaRPr lang="en-US" dirty="0"/>
          </a:p>
          <a:p>
            <a:endParaRPr lang="en-US" dirty="0"/>
          </a:p>
          <a:p>
            <a:endParaRPr lang="en-US" dirty="0"/>
          </a:p>
        </p:txBody>
      </p:sp>
      <p:sp>
        <p:nvSpPr>
          <p:cNvPr id="4" name="Date Placeholder 3"/>
          <p:cNvSpPr>
            <a:spLocks noGrp="1"/>
          </p:cNvSpPr>
          <p:nvPr>
            <p:ph type="dt" sz="half" idx="10"/>
          </p:nvPr>
        </p:nvSpPr>
        <p:spPr/>
        <p:txBody>
          <a:bodyPr/>
          <a:lstStyle/>
          <a:p>
            <a:r>
              <a:rPr lang="en-US"/>
              <a:t>June 27, 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FB8C-7212-4D31-BB7E-39D4B81622BC}" type="slidenum">
              <a:rPr lang="en-US" smtClean="0"/>
              <a:pPr/>
              <a:t>4</a:t>
            </a:fld>
            <a:endParaRPr lang="en-US"/>
          </a:p>
        </p:txBody>
      </p:sp>
    </p:spTree>
    <p:extLst>
      <p:ext uri="{BB962C8B-B14F-4D97-AF65-F5344CB8AC3E}">
        <p14:creationId xmlns:p14="http://schemas.microsoft.com/office/powerpoint/2010/main" val="3772612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a:t> </a:t>
            </a:r>
            <a:br>
              <a:rPr lang="en-US" dirty="0"/>
            </a:br>
            <a:br>
              <a:rPr lang="en-US" dirty="0"/>
            </a:br>
            <a:r>
              <a:rPr lang="en-US" dirty="0"/>
              <a:t>Title 19 V.S.A § 1111(b)</a:t>
            </a:r>
            <a:br>
              <a:rPr lang="en-US" dirty="0"/>
            </a:br>
            <a:r>
              <a:rPr lang="en-US" sz="3600" dirty="0"/>
              <a:t>Driveway entrances, highway grades; drainage</a:t>
            </a:r>
            <a:br>
              <a:rPr lang="en-US" dirty="0"/>
            </a:br>
            <a:br>
              <a:rPr lang="en-US" dirty="0"/>
            </a:br>
            <a:endParaRPr lang="en-US" b="1" dirty="0">
              <a:solidFill>
                <a:schemeClr val="accent1">
                  <a:lumMod val="75000"/>
                </a:schemeClr>
              </a:solidFill>
            </a:endParaRPr>
          </a:p>
        </p:txBody>
      </p:sp>
      <p:sp>
        <p:nvSpPr>
          <p:cNvPr id="3" name="Content Placeholder 2"/>
          <p:cNvSpPr>
            <a:spLocks noGrp="1"/>
          </p:cNvSpPr>
          <p:nvPr>
            <p:ph idx="1"/>
          </p:nvPr>
        </p:nvSpPr>
        <p:spPr>
          <a:xfrm>
            <a:off x="914400" y="1524000"/>
            <a:ext cx="7696200" cy="4572000"/>
          </a:xfrm>
        </p:spPr>
        <p:txBody>
          <a:bodyPr>
            <a:normAutofit fontScale="92500"/>
          </a:bodyPr>
          <a:lstStyle/>
          <a:p>
            <a:pPr marL="457200" indent="-457200">
              <a:buNone/>
            </a:pPr>
            <a:endParaRPr lang="en-US" dirty="0"/>
          </a:p>
          <a:p>
            <a:pPr marL="457200" indent="-457200">
              <a:buNone/>
            </a:pPr>
            <a:r>
              <a:rPr lang="en-US" dirty="0"/>
              <a:t>“. . . It shall be unlawful to develop, construct, re-grade, resurface or fill or grade the land adjacent to a highway . . . so as to divert the flow of water onto the highway right-of-way  </a:t>
            </a:r>
            <a:r>
              <a:rPr lang="en-US" dirty="0">
                <a:solidFill>
                  <a:srgbClr val="0070C0"/>
                </a:solidFill>
              </a:rPr>
              <a:t>without a permit</a:t>
            </a:r>
            <a:r>
              <a:rPr lang="en-US" dirty="0"/>
              <a:t> from the agency, in the case of state highways, </a:t>
            </a:r>
            <a:r>
              <a:rPr lang="en-US" dirty="0">
                <a:solidFill>
                  <a:srgbClr val="C00000"/>
                </a:solidFill>
              </a:rPr>
              <a:t>or the legislative body of a municipality or designee of a municipality, in the case of town highways</a:t>
            </a:r>
            <a:r>
              <a:rPr lang="en-US" dirty="0"/>
              <a:t>.”</a:t>
            </a:r>
          </a:p>
          <a:p>
            <a:pPr marL="457200" indent="-457200">
              <a:buNone/>
            </a:pPr>
            <a:endParaRPr lang="en-US" dirty="0"/>
          </a:p>
          <a:p>
            <a:pPr marL="457200" indent="-457200">
              <a:buNone/>
            </a:pPr>
            <a:endParaRPr lang="en-US" dirty="0"/>
          </a:p>
          <a:p>
            <a:pPr marL="457200" indent="-457200">
              <a:buNone/>
            </a:pPr>
            <a:endParaRPr lang="en-US" dirty="0"/>
          </a:p>
        </p:txBody>
      </p:sp>
      <p:sp>
        <p:nvSpPr>
          <p:cNvPr id="4" name="Date Placeholder 3"/>
          <p:cNvSpPr>
            <a:spLocks noGrp="1"/>
          </p:cNvSpPr>
          <p:nvPr>
            <p:ph type="dt" sz="half" idx="10"/>
          </p:nvPr>
        </p:nvSpPr>
        <p:spPr/>
        <p:txBody>
          <a:bodyPr/>
          <a:lstStyle/>
          <a:p>
            <a:r>
              <a:rPr lang="en-US"/>
              <a:t>June 27, 2018</a:t>
            </a:r>
            <a:endParaRPr lang="en-US" dirty="0"/>
          </a:p>
        </p:txBody>
      </p:sp>
      <p:sp>
        <p:nvSpPr>
          <p:cNvPr id="5" name="Slide Number Placeholder 4"/>
          <p:cNvSpPr>
            <a:spLocks noGrp="1"/>
          </p:cNvSpPr>
          <p:nvPr>
            <p:ph type="sldNum" sz="quarter" idx="12"/>
          </p:nvPr>
        </p:nvSpPr>
        <p:spPr/>
        <p:txBody>
          <a:bodyPr/>
          <a:lstStyle/>
          <a:p>
            <a:fld id="{29EBFB8C-7212-4D31-BB7E-39D4B81622BC}" type="slidenum">
              <a:rPr lang="en-US" smtClean="0"/>
              <a:pPr/>
              <a:t>5</a:t>
            </a:fld>
            <a:endParaRPr lang="en-US"/>
          </a:p>
        </p:txBody>
      </p:sp>
      <p:sp>
        <p:nvSpPr>
          <p:cNvPr id="6" name="Footer Placeholder 5">
            <a:extLst>
              <a:ext uri="{FF2B5EF4-FFF2-40B4-BE49-F238E27FC236}">
                <a16:creationId xmlns:a16="http://schemas.microsoft.com/office/drawing/2014/main" id="{A5212ECD-0899-4A0D-A6C4-DCCB5319D01D}"/>
              </a:ext>
            </a:extLst>
          </p:cNvPr>
          <p:cNvSpPr>
            <a:spLocks noGrp="1"/>
          </p:cNvSpPr>
          <p:nvPr>
            <p:ph type="ftr" sz="quarter" idx="1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Culverts and driveway access </a:t>
            </a:r>
            <a:br>
              <a:rPr lang="en-US" dirty="0"/>
            </a:br>
            <a:r>
              <a:rPr lang="en-US" dirty="0"/>
              <a:t>“curb cut” permits</a:t>
            </a:r>
          </a:p>
        </p:txBody>
      </p:sp>
      <p:sp>
        <p:nvSpPr>
          <p:cNvPr id="3" name="Content Placeholder 2"/>
          <p:cNvSpPr>
            <a:spLocks noGrp="1"/>
          </p:cNvSpPr>
          <p:nvPr>
            <p:ph idx="1"/>
          </p:nvPr>
        </p:nvSpPr>
        <p:spPr/>
        <p:txBody>
          <a:bodyPr>
            <a:normAutofit/>
          </a:bodyPr>
          <a:lstStyle/>
          <a:p>
            <a:pPr>
              <a:buNone/>
            </a:pPr>
            <a:r>
              <a:rPr lang="en-US" dirty="0"/>
              <a:t>	Title 19 V.S.A § 1111(b) authorizes towns to set forth standards and conditions that must be complied with before an access (curb cut) permit may be issued</a:t>
            </a:r>
          </a:p>
          <a:p>
            <a:pPr lvl="1"/>
            <a:r>
              <a:rPr lang="en-US" dirty="0"/>
              <a:t>Must protect safety of traveling public</a:t>
            </a:r>
          </a:p>
          <a:p>
            <a:pPr lvl="1"/>
            <a:r>
              <a:rPr lang="en-US" dirty="0"/>
              <a:t>Must maintain reasonable levels of service</a:t>
            </a:r>
          </a:p>
          <a:p>
            <a:pPr lvl="1"/>
            <a:r>
              <a:rPr lang="en-US" dirty="0"/>
              <a:t>Must protect the public investment in the existing infrastructure</a:t>
            </a:r>
          </a:p>
        </p:txBody>
      </p:sp>
      <p:sp>
        <p:nvSpPr>
          <p:cNvPr id="4" name="Date Placeholder 3"/>
          <p:cNvSpPr>
            <a:spLocks noGrp="1"/>
          </p:cNvSpPr>
          <p:nvPr>
            <p:ph type="dt" sz="half" idx="10"/>
          </p:nvPr>
        </p:nvSpPr>
        <p:spPr/>
        <p:txBody>
          <a:bodyPr/>
          <a:lstStyle/>
          <a:p>
            <a:r>
              <a:rPr lang="en-US"/>
              <a:t>June 27, 2018</a:t>
            </a:r>
            <a:endParaRPr lang="en-US" dirty="0"/>
          </a:p>
        </p:txBody>
      </p:sp>
      <p:sp>
        <p:nvSpPr>
          <p:cNvPr id="5" name="Slide Number Placeholder 4"/>
          <p:cNvSpPr>
            <a:spLocks noGrp="1"/>
          </p:cNvSpPr>
          <p:nvPr>
            <p:ph type="sldNum" sz="quarter" idx="12"/>
          </p:nvPr>
        </p:nvSpPr>
        <p:spPr/>
        <p:txBody>
          <a:bodyPr/>
          <a:lstStyle/>
          <a:p>
            <a:fld id="{29EBFB8C-7212-4D31-BB7E-39D4B81622BC}" type="slidenum">
              <a:rPr lang="en-US" smtClean="0"/>
              <a:pPr/>
              <a:t>6</a:t>
            </a:fld>
            <a:endParaRPr lang="en-US"/>
          </a:p>
        </p:txBody>
      </p:sp>
      <p:sp>
        <p:nvSpPr>
          <p:cNvPr id="6" name="Footer Placeholder 5">
            <a:extLst>
              <a:ext uri="{FF2B5EF4-FFF2-40B4-BE49-F238E27FC236}">
                <a16:creationId xmlns:a16="http://schemas.microsoft.com/office/drawing/2014/main" id="{0261D415-08A8-4462-B635-EFDFB04E5333}"/>
              </a:ext>
            </a:extLst>
          </p:cNvPr>
          <p:cNvSpPr>
            <a:spLocks noGrp="1"/>
          </p:cNvSpPr>
          <p:nvPr>
            <p:ph type="ftr" sz="quarter" idx="1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Driveway and Private Road Access Policies and Ordinances</a:t>
            </a:r>
          </a:p>
        </p:txBody>
      </p:sp>
      <p:sp>
        <p:nvSpPr>
          <p:cNvPr id="3" name="Content Placeholder 2"/>
          <p:cNvSpPr>
            <a:spLocks noGrp="1"/>
          </p:cNvSpPr>
          <p:nvPr>
            <p:ph idx="1"/>
          </p:nvPr>
        </p:nvSpPr>
        <p:spPr/>
        <p:txBody>
          <a:bodyPr>
            <a:normAutofit fontScale="92500" lnSpcReduction="10000"/>
          </a:bodyPr>
          <a:lstStyle/>
          <a:p>
            <a:r>
              <a:rPr lang="en-US" dirty="0"/>
              <a:t>Establish minimum standards for access design, construction and maintenance</a:t>
            </a:r>
          </a:p>
          <a:p>
            <a:r>
              <a:rPr lang="en-US" dirty="0"/>
              <a:t>Useful tool for: </a:t>
            </a:r>
          </a:p>
          <a:p>
            <a:pPr lvl="1">
              <a:buFont typeface="Courier New" panose="02070309020205020404" pitchFamily="49" charset="0"/>
              <a:buChar char="o"/>
            </a:pPr>
            <a:r>
              <a:rPr lang="en-US" dirty="0"/>
              <a:t>controlling drainage  </a:t>
            </a:r>
          </a:p>
          <a:p>
            <a:pPr lvl="1">
              <a:buFont typeface="Courier New" panose="02070309020205020404" pitchFamily="49" charset="0"/>
              <a:buChar char="o"/>
            </a:pPr>
            <a:r>
              <a:rPr lang="en-US" dirty="0"/>
              <a:t>mitigating erosion </a:t>
            </a:r>
          </a:p>
          <a:p>
            <a:pPr lvl="1">
              <a:buFont typeface="Courier New" panose="02070309020205020404" pitchFamily="49" charset="0"/>
              <a:buChar char="o"/>
            </a:pPr>
            <a:r>
              <a:rPr lang="en-US" dirty="0"/>
              <a:t>decreasing maintenance, saving money and time</a:t>
            </a:r>
          </a:p>
          <a:p>
            <a:r>
              <a:rPr lang="en-US" dirty="0"/>
              <a:t>Can require property owners to compensate the town for expenses for restoring public road if damages are caused by improper construction, maintenance or grading of an access point</a:t>
            </a:r>
          </a:p>
        </p:txBody>
      </p:sp>
      <p:sp>
        <p:nvSpPr>
          <p:cNvPr id="4" name="Date Placeholder 3"/>
          <p:cNvSpPr>
            <a:spLocks noGrp="1"/>
          </p:cNvSpPr>
          <p:nvPr>
            <p:ph type="dt" sz="half" idx="10"/>
          </p:nvPr>
        </p:nvSpPr>
        <p:spPr/>
        <p:txBody>
          <a:bodyPr/>
          <a:lstStyle/>
          <a:p>
            <a:r>
              <a:rPr lang="en-US"/>
              <a:t>June 27, 2018</a:t>
            </a:r>
            <a:endParaRPr lang="en-US" dirty="0"/>
          </a:p>
        </p:txBody>
      </p:sp>
      <p:sp>
        <p:nvSpPr>
          <p:cNvPr id="5" name="Slide Number Placeholder 4"/>
          <p:cNvSpPr>
            <a:spLocks noGrp="1"/>
          </p:cNvSpPr>
          <p:nvPr>
            <p:ph type="sldNum" sz="quarter" idx="12"/>
          </p:nvPr>
        </p:nvSpPr>
        <p:spPr/>
        <p:txBody>
          <a:bodyPr/>
          <a:lstStyle/>
          <a:p>
            <a:fld id="{29EBFB8C-7212-4D31-BB7E-39D4B81622BC}" type="slidenum">
              <a:rPr lang="en-US" smtClean="0"/>
              <a:pPr/>
              <a:t>7</a:t>
            </a:fld>
            <a:endParaRPr lang="en-US"/>
          </a:p>
        </p:txBody>
      </p:sp>
      <p:sp>
        <p:nvSpPr>
          <p:cNvPr id="6" name="Footer Placeholder 5">
            <a:extLst>
              <a:ext uri="{FF2B5EF4-FFF2-40B4-BE49-F238E27FC236}">
                <a16:creationId xmlns:a16="http://schemas.microsoft.com/office/drawing/2014/main" id="{435DCDAE-6377-4D59-AC98-CD0A30E5FD80}"/>
              </a:ext>
            </a:extLst>
          </p:cNvPr>
          <p:cNvSpPr>
            <a:spLocks noGrp="1"/>
          </p:cNvSpPr>
          <p:nvPr>
            <p:ph type="ftr" sz="quarter" idx="1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Damage to Town Highways</a:t>
            </a:r>
          </a:p>
        </p:txBody>
      </p:sp>
      <p:sp>
        <p:nvSpPr>
          <p:cNvPr id="3" name="Content Placeholder 2"/>
          <p:cNvSpPr>
            <a:spLocks noGrp="1"/>
          </p:cNvSpPr>
          <p:nvPr>
            <p:ph idx="1"/>
          </p:nvPr>
        </p:nvSpPr>
        <p:spPr/>
        <p:txBody>
          <a:bodyPr>
            <a:normAutofit/>
          </a:bodyPr>
          <a:lstStyle/>
          <a:p>
            <a:pPr marL="0" indent="0">
              <a:buNone/>
            </a:pPr>
            <a:r>
              <a:rPr lang="en-US" dirty="0"/>
              <a:t>“In the event that damage to a town highway is caused by improper construction, maintenance, or grading of a driveway or other highway access point, it shall be the responsibility of the property owner to compensate the Town for any expenses involved in restoring that highway to its original condition.”</a:t>
            </a:r>
          </a:p>
          <a:p>
            <a:pPr marL="0" indent="0">
              <a:buNone/>
            </a:pPr>
            <a:r>
              <a:rPr lang="en-US" dirty="0"/>
              <a:t>				</a:t>
            </a:r>
            <a:r>
              <a:rPr lang="en-US" sz="2400" i="1" dirty="0"/>
              <a:t>VLCT Municipal Assistance Center 				Model Town Highway Access Policy</a:t>
            </a:r>
          </a:p>
        </p:txBody>
      </p:sp>
      <p:sp>
        <p:nvSpPr>
          <p:cNvPr id="4" name="Date Placeholder 3"/>
          <p:cNvSpPr>
            <a:spLocks noGrp="1"/>
          </p:cNvSpPr>
          <p:nvPr>
            <p:ph type="dt" sz="half" idx="10"/>
          </p:nvPr>
        </p:nvSpPr>
        <p:spPr/>
        <p:txBody>
          <a:bodyPr/>
          <a:lstStyle/>
          <a:p>
            <a:r>
              <a:rPr lang="en-US"/>
              <a:t>June 27, 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FB8C-7212-4D31-BB7E-39D4B81622BC}" type="slidenum">
              <a:rPr lang="en-US" smtClean="0"/>
              <a:pPr/>
              <a:t>8</a:t>
            </a:fld>
            <a:endParaRPr lang="en-US"/>
          </a:p>
        </p:txBody>
      </p:sp>
    </p:spTree>
    <p:extLst>
      <p:ext uri="{BB962C8B-B14F-4D97-AF65-F5344CB8AC3E}">
        <p14:creationId xmlns:p14="http://schemas.microsoft.com/office/powerpoint/2010/main" val="2017561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VLCT Model Town Highway Access Policy &amp; Drainage Mgt. Standards</a:t>
            </a:r>
          </a:p>
        </p:txBody>
      </p:sp>
      <p:sp>
        <p:nvSpPr>
          <p:cNvPr id="3" name="Content Placeholder 2"/>
          <p:cNvSpPr>
            <a:spLocks noGrp="1"/>
          </p:cNvSpPr>
          <p:nvPr>
            <p:ph idx="1"/>
          </p:nvPr>
        </p:nvSpPr>
        <p:spPr/>
        <p:txBody>
          <a:bodyPr/>
          <a:lstStyle/>
          <a:p>
            <a:r>
              <a:rPr lang="en-US" dirty="0"/>
              <a:t>The VLCT Municipal Assistance Center has recently developed: </a:t>
            </a:r>
          </a:p>
          <a:p>
            <a:pPr lvl="1"/>
            <a:r>
              <a:rPr lang="en-US" dirty="0"/>
              <a:t>Model Access Policy</a:t>
            </a:r>
          </a:p>
          <a:p>
            <a:pPr lvl="1"/>
            <a:r>
              <a:rPr lang="en-US" dirty="0"/>
              <a:t>Model Access Forms</a:t>
            </a:r>
          </a:p>
          <a:p>
            <a:pPr lvl="2"/>
            <a:r>
              <a:rPr lang="en-US" dirty="0"/>
              <a:t>Access Permit Application</a:t>
            </a:r>
          </a:p>
          <a:p>
            <a:pPr lvl="2"/>
            <a:r>
              <a:rPr lang="en-US" dirty="0"/>
              <a:t>Notice of Permission to Proceed</a:t>
            </a:r>
          </a:p>
          <a:p>
            <a:pPr lvl="2"/>
            <a:r>
              <a:rPr lang="en-US" dirty="0"/>
              <a:t>Access / Right-of-Way Permit</a:t>
            </a:r>
          </a:p>
          <a:p>
            <a:pPr lvl="1"/>
            <a:r>
              <a:rPr lang="en-US" dirty="0"/>
              <a:t>Sample </a:t>
            </a:r>
            <a:r>
              <a:rPr lang="en-US" dirty="0" err="1"/>
              <a:t>Stormwater</a:t>
            </a:r>
            <a:r>
              <a:rPr lang="en-US" dirty="0"/>
              <a:t> Drainage Management Standards for Town Highway Access Policies</a:t>
            </a:r>
          </a:p>
          <a:p>
            <a:pPr lvl="1"/>
            <a:endParaRPr lang="en-US" dirty="0"/>
          </a:p>
        </p:txBody>
      </p:sp>
      <p:sp>
        <p:nvSpPr>
          <p:cNvPr id="4" name="Date Placeholder 3"/>
          <p:cNvSpPr>
            <a:spLocks noGrp="1"/>
          </p:cNvSpPr>
          <p:nvPr>
            <p:ph type="dt" sz="half" idx="10"/>
          </p:nvPr>
        </p:nvSpPr>
        <p:spPr/>
        <p:txBody>
          <a:bodyPr/>
          <a:lstStyle/>
          <a:p>
            <a:r>
              <a:rPr lang="en-US"/>
              <a:t>June 27, 2018</a:t>
            </a:r>
            <a:endParaRPr lang="en-US" dirty="0"/>
          </a:p>
        </p:txBody>
      </p:sp>
      <p:sp>
        <p:nvSpPr>
          <p:cNvPr id="5" name="Slide Number Placeholder 4"/>
          <p:cNvSpPr>
            <a:spLocks noGrp="1"/>
          </p:cNvSpPr>
          <p:nvPr>
            <p:ph type="sldNum" sz="quarter" idx="12"/>
          </p:nvPr>
        </p:nvSpPr>
        <p:spPr/>
        <p:txBody>
          <a:bodyPr/>
          <a:lstStyle/>
          <a:p>
            <a:fld id="{29EBFB8C-7212-4D31-BB7E-39D4B81622BC}" type="slidenum">
              <a:rPr lang="en-US" smtClean="0"/>
              <a:pPr/>
              <a:t>9</a:t>
            </a:fld>
            <a:endParaRPr lang="en-US"/>
          </a:p>
        </p:txBody>
      </p:sp>
      <p:sp>
        <p:nvSpPr>
          <p:cNvPr id="6" name="Footer Placeholder 5">
            <a:extLst>
              <a:ext uri="{FF2B5EF4-FFF2-40B4-BE49-F238E27FC236}">
                <a16:creationId xmlns:a16="http://schemas.microsoft.com/office/drawing/2014/main" id="{0FD135C5-F3B2-467B-B6C8-7A9AE131D408}"/>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32523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1952</TotalTime>
  <Words>2038</Words>
  <Application>Microsoft Office PowerPoint</Application>
  <PresentationFormat>On-screen Show (4:3)</PresentationFormat>
  <Paragraphs>216</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Courier New</vt:lpstr>
      <vt:lpstr>Franklin Gothic Heavy</vt:lpstr>
      <vt:lpstr>Wingdings</vt:lpstr>
      <vt:lpstr>Office Theme</vt:lpstr>
      <vt:lpstr>PowerPoint Presentation</vt:lpstr>
      <vt:lpstr>Municipal Road General Permit</vt:lpstr>
      <vt:lpstr>Highway Access Drainage Management</vt:lpstr>
      <vt:lpstr>Title 19 V.S.A. § 1111(b)</vt:lpstr>
      <vt:lpstr>   Title 19 V.S.A § 1111(b) Driveway entrances, highway grades; drainage  </vt:lpstr>
      <vt:lpstr>Culverts and driveway access  “curb cut” permits</vt:lpstr>
      <vt:lpstr>Driveway and Private Road Access Policies and Ordinances</vt:lpstr>
      <vt:lpstr>Damage to Town Highways</vt:lpstr>
      <vt:lpstr>VLCT Model Town Highway Access Policy &amp; Drainage Mgt. Standards</vt:lpstr>
      <vt:lpstr>Access Management reference standard sheets</vt:lpstr>
      <vt:lpstr>Sample Stormwater Drainage Management Standards </vt:lpstr>
      <vt:lpstr>Drainage Management Standards reference documents</vt:lpstr>
      <vt:lpstr>Sample Access Standard VTDEC Culvert Sizing Guidance</vt:lpstr>
      <vt:lpstr> Sample Access Standard Ditches and Slopes </vt:lpstr>
      <vt:lpstr>Sample Access Standard Drainage Outlets</vt:lpstr>
      <vt:lpstr> The most recent version of the VTrans Town Road and Bridge Standards. . .  </vt:lpstr>
      <vt:lpstr>Sample Access Standard Soil Disturbance and Bank Stabilization</vt:lpstr>
      <vt:lpstr>Subdivision and/or Zoning Regulations</vt:lpstr>
      <vt:lpstr>Document Consistency is important!</vt:lpstr>
      <vt:lpstr>If you have questions or need assistance, please contact:</vt:lpstr>
    </vt:vector>
  </TitlesOfParts>
  <Company>Vermont League of Cities &amp; Towns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Milly Archer</dc:creator>
  <cp:lastModifiedBy>Ron Rodjenski</cp:lastModifiedBy>
  <cp:revision>214</cp:revision>
  <cp:lastPrinted>2018-04-09T13:08:09Z</cp:lastPrinted>
  <dcterms:created xsi:type="dcterms:W3CDTF">2013-11-18T18:05:27Z</dcterms:created>
  <dcterms:modified xsi:type="dcterms:W3CDTF">2018-07-16T16:50:06Z</dcterms:modified>
</cp:coreProperties>
</file>